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4"/>
  </p:notesMasterIdLst>
  <p:sldIdLst>
    <p:sldId id="332" r:id="rId2"/>
    <p:sldId id="334" r:id="rId3"/>
    <p:sldId id="340" r:id="rId4"/>
    <p:sldId id="333" r:id="rId5"/>
    <p:sldId id="335" r:id="rId6"/>
    <p:sldId id="328" r:id="rId7"/>
    <p:sldId id="330" r:id="rId8"/>
    <p:sldId id="336" r:id="rId9"/>
    <p:sldId id="337" r:id="rId10"/>
    <p:sldId id="338" r:id="rId11"/>
    <p:sldId id="353" r:id="rId12"/>
    <p:sldId id="354" r:id="rId13"/>
    <p:sldId id="339" r:id="rId14"/>
    <p:sldId id="341" r:id="rId15"/>
    <p:sldId id="366" r:id="rId16"/>
    <p:sldId id="355" r:id="rId17"/>
    <p:sldId id="356" r:id="rId18"/>
    <p:sldId id="357" r:id="rId19"/>
    <p:sldId id="358" r:id="rId20"/>
    <p:sldId id="360" r:id="rId21"/>
    <p:sldId id="361" r:id="rId22"/>
    <p:sldId id="362" r:id="rId23"/>
    <p:sldId id="344" r:id="rId24"/>
    <p:sldId id="345" r:id="rId25"/>
    <p:sldId id="346" r:id="rId26"/>
    <p:sldId id="347" r:id="rId27"/>
    <p:sldId id="348" r:id="rId28"/>
    <p:sldId id="349" r:id="rId29"/>
    <p:sldId id="350" r:id="rId30"/>
    <p:sldId id="351" r:id="rId31"/>
    <p:sldId id="364" r:id="rId32"/>
    <p:sldId id="365"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3792" autoAdjust="0"/>
  </p:normalViewPr>
  <p:slideViewPr>
    <p:cSldViewPr snapToGrid="0">
      <p:cViewPr varScale="1">
        <p:scale>
          <a:sx n="108" d="100"/>
          <a:sy n="108" d="100"/>
        </p:scale>
        <p:origin x="3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20.09.2022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CFAA00-4386-4F0F-8EB1-091C334339FC}" type="slidenum">
              <a:rPr lang="tr-TR" smtClean="0"/>
              <a:t>11</a:t>
            </a:fld>
            <a:endParaRPr lang="tr-TR"/>
          </a:p>
        </p:txBody>
      </p:sp>
    </p:spTree>
    <p:extLst>
      <p:ext uri="{BB962C8B-B14F-4D97-AF65-F5344CB8AC3E}">
        <p14:creationId xmlns:p14="http://schemas.microsoft.com/office/powerpoint/2010/main" val="388504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E84F4-9DF8-9BCC-7F99-726DE5C932F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30EB4AA-D6B5-5B69-90FF-E6E1CCC9A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F848EC7-411C-7487-CFC2-1D829EEB7ABC}"/>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B4E54400-4294-5250-309F-F273B89A74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2DE8B9-B6CC-1C92-C7B5-4C30196D0B54}"/>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51094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A0913-B898-5554-1D45-8BE7B4335E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4B4C191-B19B-BA8B-6069-4DEE933A6DC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C79D26-A0B1-1E30-BB89-FE2C9B0BCE7F}"/>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B6C8E46B-F6C6-2902-0C84-5E7D5377AC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245274-D81D-C7AB-EBF3-AE125D292BEB}"/>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6932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3196CEE-E1B0-5BF2-5459-07DFBDE1592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F26AB03-6470-F691-7F72-7C58B0742C9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E23EF6-443E-A70D-5D3D-148C952360D5}"/>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8C86D0A0-AC06-EAB7-30E9-C82006435D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AF64E-5D83-1C5A-40B2-E6C1980535EF}"/>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47580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096AE2-41B1-4499-B995-8785F6E0DAA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6F6BB1F-2892-A8BE-F444-1AD01CD3865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8F78F3-92E9-5F77-5A39-E09D0B49CE18}"/>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895D2020-3421-DF49-718D-13F9AA3C34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9F9F59-4F9C-1EF3-42E8-AABFA6A33FAE}"/>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3382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2772C4-DF75-9B95-D6A4-4338E92D337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84BFA71-32B3-1B2A-275A-EB619D271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5F7B6A9-9976-F618-3724-A4D411AB6EA4}"/>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9F0BF983-D36D-0B0E-2F1F-89BCFB5FE8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03B12A7-1135-6216-D9D4-C67C566ACEB4}"/>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0222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FA0DCC-88C4-2510-272D-45695D6BA6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C5E75DA-C029-44F7-26B8-7BD6DDE71DD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F1DDC24-6C0A-D4A5-53BE-CF5B9A84C80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99349B4-FC13-42B2-0E3F-31F5C0414B93}"/>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6" name="Alt Bilgi Yer Tutucusu 5">
            <a:extLst>
              <a:ext uri="{FF2B5EF4-FFF2-40B4-BE49-F238E27FC236}">
                <a16:creationId xmlns:a16="http://schemas.microsoft.com/office/drawing/2014/main" id="{A7B515CC-F15A-3052-BFD9-3CF059CD29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AC92EB5-479C-5C31-88F7-88811532245D}"/>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52565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EEFC46-97EF-DEC8-82CB-533356EF7A3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570667-CF29-F6B8-2E60-D29F59082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50B344A-0167-CA74-7A6F-7B2053BD61F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9B525A8-A84D-038B-0DE3-116B0917E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8753E7D-E872-7218-7C2A-FF38AA11EFA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5A2C4F6-0A0C-72E7-52BC-837E54697ED9}"/>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8" name="Alt Bilgi Yer Tutucusu 7">
            <a:extLst>
              <a:ext uri="{FF2B5EF4-FFF2-40B4-BE49-F238E27FC236}">
                <a16:creationId xmlns:a16="http://schemas.microsoft.com/office/drawing/2014/main" id="{E2D52345-4F53-6856-1839-A2AD01E3FC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EFE7C1-2F49-992C-ED37-AE07FCC21DF3}"/>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97287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A72A7-F219-B776-1BC8-B9EAEDEC37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9C8968D-172C-3E9C-2DF6-F6AA1BA6C2BA}"/>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4" name="Alt Bilgi Yer Tutucusu 3">
            <a:extLst>
              <a:ext uri="{FF2B5EF4-FFF2-40B4-BE49-F238E27FC236}">
                <a16:creationId xmlns:a16="http://schemas.microsoft.com/office/drawing/2014/main" id="{E129A50A-AED4-FCAB-9523-E0D764544F7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2F5C8A8-9D3A-A9F6-D6E4-1D7AE6850489}"/>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15162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C39AD69-3FC7-882B-D61C-4A8E0E8E973B}"/>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3" name="Alt Bilgi Yer Tutucusu 2">
            <a:extLst>
              <a:ext uri="{FF2B5EF4-FFF2-40B4-BE49-F238E27FC236}">
                <a16:creationId xmlns:a16="http://schemas.microsoft.com/office/drawing/2014/main" id="{FFD939D0-ABBE-2B47-6C06-653FBA0155D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2B34C67-9A39-5CD0-8B4E-980C3C7E798E}"/>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70538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26A2BB-ABE3-DC89-6BC6-A39FC137FA8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42F38A0-4902-7814-5F0D-53CEB207E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8BB2855-1751-792E-0FAA-4E886DACE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20E017C-51AF-175C-7B40-F78EB101B961}"/>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6" name="Alt Bilgi Yer Tutucusu 5">
            <a:extLst>
              <a:ext uri="{FF2B5EF4-FFF2-40B4-BE49-F238E27FC236}">
                <a16:creationId xmlns:a16="http://schemas.microsoft.com/office/drawing/2014/main" id="{C00115AA-386F-889D-053B-DB4A245774A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80AF860-BF09-ABC9-55C3-7F492156C988}"/>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14152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D1C4BB-5132-BE4D-7EBC-C83ED64D32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2A46E61-27E6-E437-0BBD-AA9E0E5F9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A4B187-4F69-1E62-7374-44069DDA1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2BF55D-E2F8-CCF4-29FC-297A5EF09B19}"/>
              </a:ext>
            </a:extLst>
          </p:cNvPr>
          <p:cNvSpPr>
            <a:spLocks noGrp="1"/>
          </p:cNvSpPr>
          <p:nvPr>
            <p:ph type="dt" sz="half" idx="10"/>
          </p:nvPr>
        </p:nvSpPr>
        <p:spPr/>
        <p:txBody>
          <a:bodyPr/>
          <a:lstStyle/>
          <a:p>
            <a:fld id="{43C013BA-4C3B-4CAF-9C42-D16CF7168D6B}" type="datetimeFigureOut">
              <a:rPr lang="tr-TR" smtClean="0"/>
              <a:t>20.09.2022</a:t>
            </a:fld>
            <a:endParaRPr lang="tr-TR"/>
          </a:p>
        </p:txBody>
      </p:sp>
      <p:sp>
        <p:nvSpPr>
          <p:cNvPr id="6" name="Alt Bilgi Yer Tutucusu 5">
            <a:extLst>
              <a:ext uri="{FF2B5EF4-FFF2-40B4-BE49-F238E27FC236}">
                <a16:creationId xmlns:a16="http://schemas.microsoft.com/office/drawing/2014/main" id="{C9B9B8EE-B80E-5F75-BDDD-3C7E863A40F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C94C5B4-9C30-D261-A837-39D82A40E086}"/>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88164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18AED7F-F339-914A-A715-3C7998BDE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CAE531-AF8E-D48C-2E5A-5629DB264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952C37-440F-075E-F3F7-B170CB0BE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t>20.09.2022</a:t>
            </a:fld>
            <a:endParaRPr lang="tr-TR"/>
          </a:p>
        </p:txBody>
      </p:sp>
      <p:sp>
        <p:nvSpPr>
          <p:cNvPr id="5" name="Alt Bilgi Yer Tutucusu 4">
            <a:extLst>
              <a:ext uri="{FF2B5EF4-FFF2-40B4-BE49-F238E27FC236}">
                <a16:creationId xmlns:a16="http://schemas.microsoft.com/office/drawing/2014/main" id="{6D92B14C-A4C4-A5AC-169C-7F5E9E02F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C6316E6-2D9D-2A4E-0BD4-1F342788E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250122373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webp"/><Relationship Id="rId3" Type="http://schemas.openxmlformats.org/officeDocument/2006/relationships/image" Target="../media/image14.sv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web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rgm.meb.gov.tr/www/akran-zorbaligi/icerik/2085"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15;p9">
            <a:extLst>
              <a:ext uri="{FF2B5EF4-FFF2-40B4-BE49-F238E27FC236}">
                <a16:creationId xmlns:a16="http://schemas.microsoft.com/office/drawing/2014/main" id="{3332E01C-0624-1A54-812C-68F4B827D934}"/>
              </a:ext>
            </a:extLst>
          </p:cNvPr>
          <p:cNvPicPr preferRelativeResize="0"/>
          <p:nvPr/>
        </p:nvPicPr>
        <p:blipFill rotWithShape="1">
          <a:blip r:embed="rId2">
            <a:alphaModFix/>
          </a:blip>
          <a:srcRect/>
          <a:stretch/>
        </p:blipFill>
        <p:spPr>
          <a:xfrm>
            <a:off x="4698608" y="2708530"/>
            <a:ext cx="7287065" cy="4149469"/>
          </a:xfrm>
          <a:prstGeom prst="rect">
            <a:avLst/>
          </a:prstGeom>
          <a:noFill/>
          <a:ln>
            <a:noFill/>
          </a:ln>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8D9A7661-FCB4-F87C-AAFF-A89C360D309F}"/>
              </a:ext>
            </a:extLst>
          </p:cNvPr>
          <p:cNvSpPr txBox="1"/>
          <p:nvPr/>
        </p:nvSpPr>
        <p:spPr>
          <a:xfrm>
            <a:off x="778413" y="2708531"/>
            <a:ext cx="5317587" cy="2308324"/>
          </a:xfrm>
          <a:prstGeom prst="rect">
            <a:avLst/>
          </a:prstGeom>
          <a:noFill/>
        </p:spPr>
        <p:txBody>
          <a:bodyPr wrap="square" rtlCol="0">
            <a:spAutoFit/>
          </a:bodyPr>
          <a:lstStyle/>
          <a:p>
            <a:pPr algn="ctr"/>
            <a:r>
              <a:rPr lang="tr-TR" sz="4800" dirty="0">
                <a:solidFill>
                  <a:srgbClr val="FF0000"/>
                </a:solidFill>
              </a:rPr>
              <a:t>AKRAN ZORBALIĞI</a:t>
            </a:r>
          </a:p>
          <a:p>
            <a:pPr algn="ctr"/>
            <a:r>
              <a:rPr lang="tr-TR" sz="4800" dirty="0">
                <a:solidFill>
                  <a:srgbClr val="FF0000"/>
                </a:solidFill>
              </a:rPr>
              <a:t>VELİ SUNUMU</a:t>
            </a:r>
          </a:p>
          <a:p>
            <a:pPr algn="ctr"/>
            <a:r>
              <a:rPr lang="tr-TR" sz="4800" dirty="0">
                <a:solidFill>
                  <a:srgbClr val="FF0000"/>
                </a:solidFill>
              </a:rPr>
              <a:t>LİSE</a:t>
            </a:r>
          </a:p>
        </p:txBody>
      </p:sp>
    </p:spTree>
    <p:extLst>
      <p:ext uri="{BB962C8B-B14F-4D97-AF65-F5344CB8AC3E}">
        <p14:creationId xmlns:p14="http://schemas.microsoft.com/office/powerpoint/2010/main" val="324978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20CACC1F-97AC-C831-4A19-7215808F6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309" y="1808184"/>
            <a:ext cx="3453691" cy="3453691"/>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Siber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12249957" cy="400110"/>
          </a:xfrm>
          <a:prstGeom prst="rect">
            <a:avLst/>
          </a:prstGeom>
          <a:noFill/>
        </p:spPr>
        <p:txBody>
          <a:bodyPr wrap="none" rtlCol="0">
            <a:spAutoFit/>
          </a:bodyPr>
          <a:lstStyle/>
          <a:p>
            <a:r>
              <a:rPr lang="tr-TR" sz="2000" b="1" dirty="0">
                <a:solidFill>
                  <a:srgbClr val="FF0000"/>
                </a:solidFill>
              </a:rPr>
              <a:t>Siber zorbalık: </a:t>
            </a:r>
            <a:r>
              <a:rPr lang="tr-TR" dirty="0"/>
              <a:t>Teknolojinin gelişmesi ile birlikte hayatımıza giren bilgisayar ve cep telefonlarını kullanarak yapılan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541549"/>
            <a:ext cx="6481518" cy="2246769"/>
          </a:xfrm>
          <a:prstGeom prst="rect">
            <a:avLst/>
          </a:prstGeom>
          <a:noFill/>
        </p:spPr>
        <p:txBody>
          <a:bodyPr wrap="none" rtlCol="0">
            <a:spAutoFit/>
          </a:bodyPr>
          <a:lstStyle/>
          <a:p>
            <a:r>
              <a:rPr lang="tr-TR" sz="2000" dirty="0"/>
              <a:t>• Kişiden habersiz onun bilgilerini kullanarak hesap açmak </a:t>
            </a:r>
          </a:p>
          <a:p>
            <a:r>
              <a:rPr lang="tr-TR" sz="2000" dirty="0"/>
              <a:t>• Sosyal medya aracılığıyla uygunsuz içerik paylaşmak </a:t>
            </a:r>
          </a:p>
          <a:p>
            <a:r>
              <a:rPr lang="tr-TR" sz="2000" dirty="0"/>
              <a:t>• Sosyal medyada kötü yorumlar yazmak ve hakaret etmek </a:t>
            </a:r>
          </a:p>
          <a:p>
            <a:r>
              <a:rPr lang="tr-TR" sz="2000" dirty="0"/>
              <a:t>• Sosyal medya hesaplarından dışlamak </a:t>
            </a:r>
          </a:p>
          <a:p>
            <a:r>
              <a:rPr lang="tr-TR" sz="2000" dirty="0"/>
              <a:t>• İzinsiz olarak fotoğrafını/videosunu paylaşmak </a:t>
            </a:r>
          </a:p>
          <a:p>
            <a:r>
              <a:rPr lang="tr-TR" sz="2000" dirty="0"/>
              <a:t>• Özel fotoğraflarını ve görüşmelerini başkaları ile paylaşmak</a:t>
            </a:r>
          </a:p>
          <a:p>
            <a:endParaRPr lang="tr-TR" sz="2000" dirty="0"/>
          </a:p>
        </p:txBody>
      </p:sp>
      <p:sp>
        <p:nvSpPr>
          <p:cNvPr id="10" name="Metin kutusu 9">
            <a:extLst>
              <a:ext uri="{FF2B5EF4-FFF2-40B4-BE49-F238E27FC236}">
                <a16:creationId xmlns:a16="http://schemas.microsoft.com/office/drawing/2014/main" id="{B68D497A-890E-98F4-783B-7D947845A420}"/>
              </a:ext>
            </a:extLst>
          </p:cNvPr>
          <p:cNvSpPr txBox="1"/>
          <p:nvPr/>
        </p:nvSpPr>
        <p:spPr>
          <a:xfrm>
            <a:off x="159112" y="4477045"/>
            <a:ext cx="11626948" cy="1569660"/>
          </a:xfrm>
          <a:prstGeom prst="rect">
            <a:avLst/>
          </a:prstGeom>
          <a:noFill/>
        </p:spPr>
        <p:txBody>
          <a:bodyPr wrap="square">
            <a:spAutoFit/>
          </a:bodyPr>
          <a:lstStyle/>
          <a:p>
            <a:endParaRPr lang="tr-TR" sz="2400" dirty="0"/>
          </a:p>
          <a:p>
            <a:pPr marL="342900" indent="-342900">
              <a:buFont typeface="Wingdings" panose="05000000000000000000" pitchFamily="2" charset="2"/>
              <a:buChar char="q"/>
            </a:pPr>
            <a:r>
              <a:rPr lang="tr-TR" sz="2400" dirty="0"/>
              <a:t>Siber zorbalık olaylarında zorbalık yapanlar </a:t>
            </a:r>
            <a:r>
              <a:rPr lang="tr-TR" sz="2400" dirty="0">
                <a:solidFill>
                  <a:srgbClr val="FF0000"/>
                </a:solidFill>
              </a:rPr>
              <a:t>anonimdir</a:t>
            </a:r>
            <a:r>
              <a:rPr lang="tr-TR" sz="2400" dirty="0"/>
              <a:t> ve kimliklerini gizleyebilir.</a:t>
            </a:r>
          </a:p>
          <a:p>
            <a:pPr marL="342900" indent="-342900">
              <a:buFont typeface="Wingdings" panose="05000000000000000000" pitchFamily="2" charset="2"/>
              <a:buChar char="q"/>
            </a:pPr>
            <a:r>
              <a:rPr lang="tr-TR" sz="2400" dirty="0"/>
              <a:t>Zorbalık yapanlar hızlı bir şekilde geniş kitlelere ulaşabilir ve haftada </a:t>
            </a:r>
            <a:r>
              <a:rPr lang="tr-TR" sz="2400" dirty="0">
                <a:solidFill>
                  <a:srgbClr val="FF0000"/>
                </a:solidFill>
              </a:rPr>
              <a:t>7 gün/24 saat </a:t>
            </a:r>
            <a:r>
              <a:rPr lang="tr-TR" sz="2400" dirty="0"/>
              <a:t>zorbalık yapabilir</a:t>
            </a:r>
            <a:endParaRPr lang="tr-TR" sz="2400" dirty="0">
              <a:solidFill>
                <a:srgbClr val="FF0000"/>
              </a:solidFill>
            </a:endParaRPr>
          </a:p>
        </p:txBody>
      </p:sp>
    </p:spTree>
    <p:extLst>
      <p:ext uri="{BB962C8B-B14F-4D97-AF65-F5344CB8AC3E}">
        <p14:creationId xmlns:p14="http://schemas.microsoft.com/office/powerpoint/2010/main" val="246425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8C002955-D27D-E2A5-6CAA-F36334F7793F}"/>
              </a:ext>
            </a:extLst>
          </p:cNvPr>
          <p:cNvSpPr txBox="1"/>
          <p:nvPr/>
        </p:nvSpPr>
        <p:spPr>
          <a:xfrm>
            <a:off x="3658742" y="1419225"/>
            <a:ext cx="4710392" cy="523220"/>
          </a:xfrm>
          <a:prstGeom prst="rect">
            <a:avLst/>
          </a:prstGeom>
          <a:noFill/>
        </p:spPr>
        <p:txBody>
          <a:bodyPr wrap="none" rtlCol="0">
            <a:spAutoFit/>
          </a:bodyPr>
          <a:lstStyle/>
          <a:p>
            <a:r>
              <a:rPr lang="tr-TR" sz="2800" b="1" dirty="0"/>
              <a:t>AKRAN ZORBALIĞI HAKKINDA </a:t>
            </a:r>
          </a:p>
        </p:txBody>
      </p:sp>
      <p:graphicFrame>
        <p:nvGraphicFramePr>
          <p:cNvPr id="3" name="Tablo 4">
            <a:extLst>
              <a:ext uri="{FF2B5EF4-FFF2-40B4-BE49-F238E27FC236}">
                <a16:creationId xmlns:a16="http://schemas.microsoft.com/office/drawing/2014/main" id="{FFF49741-0FEE-24A7-7261-BEB65E24AB08}"/>
              </a:ext>
            </a:extLst>
          </p:cNvPr>
          <p:cNvGraphicFramePr>
            <a:graphicFrameLocks noGrp="1"/>
          </p:cNvGraphicFramePr>
          <p:nvPr/>
        </p:nvGraphicFramePr>
        <p:xfrm>
          <a:off x="450165" y="1942445"/>
          <a:ext cx="11127546" cy="4587240"/>
        </p:xfrm>
        <a:graphic>
          <a:graphicData uri="http://schemas.openxmlformats.org/drawingml/2006/table">
            <a:tbl>
              <a:tblPr firstRow="1" bandRow="1">
                <a:tableStyleId>{21E4AEA4-8DFA-4A89-87EB-49C32662AFE0}</a:tableStyleId>
              </a:tblPr>
              <a:tblGrid>
                <a:gridCol w="5563773">
                  <a:extLst>
                    <a:ext uri="{9D8B030D-6E8A-4147-A177-3AD203B41FA5}">
                      <a16:colId xmlns:a16="http://schemas.microsoft.com/office/drawing/2014/main" val="948141008"/>
                    </a:ext>
                  </a:extLst>
                </a:gridCol>
                <a:gridCol w="5563773">
                  <a:extLst>
                    <a:ext uri="{9D8B030D-6E8A-4147-A177-3AD203B41FA5}">
                      <a16:colId xmlns:a16="http://schemas.microsoft.com/office/drawing/2014/main" val="2125807149"/>
                    </a:ext>
                  </a:extLst>
                </a:gridCol>
              </a:tblGrid>
              <a:tr h="370840">
                <a:tc>
                  <a:txBody>
                    <a:bodyPr/>
                    <a:lstStyle/>
                    <a:p>
                      <a:pPr algn="ctr"/>
                      <a:r>
                        <a:rPr lang="tr-TR" sz="1600" dirty="0"/>
                        <a:t>YANLIŞLAR</a:t>
                      </a:r>
                    </a:p>
                  </a:txBody>
                  <a:tcPr/>
                </a:tc>
                <a:tc>
                  <a:txBody>
                    <a:bodyPr/>
                    <a:lstStyle/>
                    <a:p>
                      <a:pPr algn="ctr"/>
                      <a:r>
                        <a:rPr lang="tr-TR" sz="1600" dirty="0"/>
                        <a:t>DOĞRULAR</a:t>
                      </a:r>
                    </a:p>
                  </a:txBody>
                  <a:tcPr/>
                </a:tc>
                <a:extLst>
                  <a:ext uri="{0D108BD9-81ED-4DB2-BD59-A6C34878D82A}">
                    <a16:rowId xmlns:a16="http://schemas.microsoft.com/office/drawing/2014/main" val="1865448710"/>
                  </a:ext>
                </a:extLst>
              </a:tr>
              <a:tr h="370840">
                <a:tc>
                  <a:txBody>
                    <a:bodyPr/>
                    <a:lstStyle/>
                    <a:p>
                      <a:pPr marL="285750" indent="-285750">
                        <a:buFont typeface="Arial" panose="020B0604020202020204" pitchFamily="34" charset="0"/>
                        <a:buChar char="•"/>
                      </a:pPr>
                      <a:r>
                        <a:rPr lang="tr-TR" sz="1600" dirty="0"/>
                        <a:t>Bizim okulumuzda zorbalık yoktur</a:t>
                      </a:r>
                    </a:p>
                  </a:txBody>
                  <a:tcPr/>
                </a:tc>
                <a:tc>
                  <a:txBody>
                    <a:bodyPr/>
                    <a:lstStyle/>
                    <a:p>
                      <a:pPr marL="285750" indent="-285750">
                        <a:buFont typeface="Arial" panose="020B0604020202020204" pitchFamily="34" charset="0"/>
                        <a:buChar char="•"/>
                      </a:pPr>
                      <a:r>
                        <a:rPr lang="tr-TR" sz="1600" dirty="0"/>
                        <a:t>Zorbalık her okul türünde ve kademesinde görülebilir</a:t>
                      </a:r>
                    </a:p>
                  </a:txBody>
                  <a:tcPr/>
                </a:tc>
                <a:extLst>
                  <a:ext uri="{0D108BD9-81ED-4DB2-BD59-A6C34878D82A}">
                    <a16:rowId xmlns:a16="http://schemas.microsoft.com/office/drawing/2014/main" val="2180988694"/>
                  </a:ext>
                </a:extLst>
              </a:tr>
              <a:tr h="370840">
                <a:tc>
                  <a:txBody>
                    <a:bodyPr/>
                    <a:lstStyle/>
                    <a:p>
                      <a:pPr marL="285750" indent="-285750">
                        <a:buFont typeface="Arial" panose="020B0604020202020204" pitchFamily="34" charset="0"/>
                        <a:buChar char="•"/>
                      </a:pPr>
                      <a:r>
                        <a:rPr lang="tr-TR" sz="1600" dirty="0"/>
                        <a:t>Zorbalığa maruz kalan çocuk bu olayı ailesine veya öğretmenine anlatır</a:t>
                      </a:r>
                    </a:p>
                  </a:txBody>
                  <a:tcPr/>
                </a:tc>
                <a:tc>
                  <a:txBody>
                    <a:bodyPr/>
                    <a:lstStyle/>
                    <a:p>
                      <a:pPr marL="285750" indent="-285750">
                        <a:buFont typeface="Arial" panose="020B0604020202020204" pitchFamily="34" charset="0"/>
                        <a:buChar char="•"/>
                      </a:pPr>
                      <a:r>
                        <a:rPr lang="tr-TR" sz="1600" dirty="0"/>
                        <a:t>öğrenciler çoğunlukla utandıkları veya üzüldükleri için bu olayı kimse ile paylaşmaz.</a:t>
                      </a:r>
                    </a:p>
                  </a:txBody>
                  <a:tcPr/>
                </a:tc>
                <a:extLst>
                  <a:ext uri="{0D108BD9-81ED-4DB2-BD59-A6C34878D82A}">
                    <a16:rowId xmlns:a16="http://schemas.microsoft.com/office/drawing/2014/main" val="1210227162"/>
                  </a:ext>
                </a:extLst>
              </a:tr>
              <a:tr h="370840">
                <a:tc>
                  <a:txBody>
                    <a:bodyPr/>
                    <a:lstStyle/>
                    <a:p>
                      <a:pPr marL="285750" indent="-285750">
                        <a:buFont typeface="Arial" panose="020B0604020202020204" pitchFamily="34" charset="0"/>
                        <a:buChar char="•"/>
                      </a:pPr>
                      <a:r>
                        <a:rPr lang="tr-TR" sz="1600" dirty="0"/>
                        <a:t>Zorbalığı yetişkinlere anlatmak ‘</a:t>
                      </a:r>
                      <a:r>
                        <a:rPr lang="tr-TR" sz="1600" dirty="0" err="1"/>
                        <a:t>ispiyonculuk’tur</a:t>
                      </a:r>
                      <a:endParaRPr lang="tr-TR" sz="1600" dirty="0"/>
                    </a:p>
                  </a:txBody>
                  <a:tcPr/>
                </a:tc>
                <a:tc>
                  <a:txBody>
                    <a:bodyPr/>
                    <a:lstStyle/>
                    <a:p>
                      <a:pPr marL="285750" indent="-285750">
                        <a:buFont typeface="Arial" panose="020B0604020202020204" pitchFamily="34" charset="0"/>
                        <a:buChar char="•"/>
                      </a:pPr>
                      <a:r>
                        <a:rPr lang="tr-TR" sz="1600" dirty="0"/>
                        <a:t>Zorbalık olaylarını bir yetişkinle paylaşmak sadece olayı bildirmektir. Başkasına yapılan bir suçu paylaşmaktır.</a:t>
                      </a:r>
                    </a:p>
                  </a:txBody>
                  <a:tcPr/>
                </a:tc>
                <a:extLst>
                  <a:ext uri="{0D108BD9-81ED-4DB2-BD59-A6C34878D82A}">
                    <a16:rowId xmlns:a16="http://schemas.microsoft.com/office/drawing/2014/main" val="3227468649"/>
                  </a:ext>
                </a:extLst>
              </a:tr>
              <a:tr h="370840">
                <a:tc>
                  <a:txBody>
                    <a:bodyPr/>
                    <a:lstStyle/>
                    <a:p>
                      <a:pPr marL="285750" indent="-285750">
                        <a:buFont typeface="Arial" panose="020B0604020202020204" pitchFamily="34" charset="0"/>
                        <a:buChar char="•"/>
                      </a:pPr>
                      <a:r>
                        <a:rPr lang="tr-TR" sz="1600" dirty="0"/>
                        <a:t>İsim takmak, dalga geçmek bir tür şakalaşmadır. </a:t>
                      </a:r>
                    </a:p>
                  </a:txBody>
                  <a:tcPr/>
                </a:tc>
                <a:tc>
                  <a:txBody>
                    <a:bodyPr/>
                    <a:lstStyle/>
                    <a:p>
                      <a:pPr marL="285750" indent="-285750">
                        <a:buFont typeface="Arial" panose="020B0604020202020204" pitchFamily="34" charset="0"/>
                        <a:buChar char="•"/>
                      </a:pPr>
                      <a:r>
                        <a:rPr lang="tr-TR" sz="1600" dirty="0"/>
                        <a:t>Karşı tarafı incitmek veya zarar vermek amacıyla yapılan davranışlar şakalaşma değildir.</a:t>
                      </a:r>
                    </a:p>
                  </a:txBody>
                  <a:tcPr/>
                </a:tc>
                <a:extLst>
                  <a:ext uri="{0D108BD9-81ED-4DB2-BD59-A6C34878D82A}">
                    <a16:rowId xmlns:a16="http://schemas.microsoft.com/office/drawing/2014/main" val="1072213016"/>
                  </a:ext>
                </a:extLst>
              </a:tr>
              <a:tr h="370840">
                <a:tc>
                  <a:txBody>
                    <a:bodyPr/>
                    <a:lstStyle/>
                    <a:p>
                      <a:pPr marL="285750" indent="-285750">
                        <a:buFont typeface="Arial" panose="020B0604020202020204" pitchFamily="34" charset="0"/>
                        <a:buChar char="•"/>
                      </a:pPr>
                      <a:r>
                        <a:rPr lang="tr-TR" sz="1600" dirty="0"/>
                        <a:t>Öğrenciler zorbalıkla kendi başına baş edebilir</a:t>
                      </a:r>
                    </a:p>
                  </a:txBody>
                  <a:tcPr/>
                </a:tc>
                <a:tc>
                  <a:txBody>
                    <a:bodyPr/>
                    <a:lstStyle/>
                    <a:p>
                      <a:pPr marL="285750" indent="-285750">
                        <a:buFont typeface="Arial" panose="020B0604020202020204" pitchFamily="34" charset="0"/>
                        <a:buChar char="•"/>
                      </a:pPr>
                      <a:r>
                        <a:rPr lang="tr-TR" sz="1600" dirty="0"/>
                        <a:t>Öğrencilerin zorbalıkla baş etmesi için yetişkinlerin desteğine ihtiyaçları vardır.</a:t>
                      </a:r>
                    </a:p>
                  </a:txBody>
                  <a:tcPr/>
                </a:tc>
                <a:extLst>
                  <a:ext uri="{0D108BD9-81ED-4DB2-BD59-A6C34878D82A}">
                    <a16:rowId xmlns:a16="http://schemas.microsoft.com/office/drawing/2014/main" val="2242155997"/>
                  </a:ext>
                </a:extLst>
              </a:tr>
              <a:tr h="370840">
                <a:tc>
                  <a:txBody>
                    <a:bodyPr/>
                    <a:lstStyle/>
                    <a:p>
                      <a:pPr marL="285750" indent="-285750">
                        <a:buFont typeface="Arial" panose="020B0604020202020204" pitchFamily="34" charset="0"/>
                        <a:buChar char="•"/>
                      </a:pPr>
                      <a:r>
                        <a:rPr lang="tr-TR" sz="1600" dirty="0"/>
                        <a:t>Yalnızca erkekler zorbalık yapar.</a:t>
                      </a:r>
                    </a:p>
                  </a:txBody>
                  <a:tcPr/>
                </a:tc>
                <a:tc>
                  <a:txBody>
                    <a:bodyPr/>
                    <a:lstStyle/>
                    <a:p>
                      <a:pPr marL="285750" indent="-285750">
                        <a:buFont typeface="Arial" panose="020B0604020202020204" pitchFamily="34" charset="0"/>
                        <a:buChar char="•"/>
                      </a:pPr>
                      <a:r>
                        <a:rPr lang="tr-TR" sz="1600" dirty="0"/>
                        <a:t>Kızlar ve erkekler zorbalık yapar, cinsiyete göre zorbalık türleri farklılaşabilir</a:t>
                      </a:r>
                    </a:p>
                  </a:txBody>
                  <a:tcPr/>
                </a:tc>
                <a:extLst>
                  <a:ext uri="{0D108BD9-81ED-4DB2-BD59-A6C34878D82A}">
                    <a16:rowId xmlns:a16="http://schemas.microsoft.com/office/drawing/2014/main" val="1863473235"/>
                  </a:ext>
                </a:extLst>
              </a:tr>
              <a:tr h="370840">
                <a:tc>
                  <a:txBody>
                    <a:bodyPr/>
                    <a:lstStyle/>
                    <a:p>
                      <a:pPr marL="285750" indent="-285750">
                        <a:buFont typeface="Arial" panose="020B0604020202020204" pitchFamily="34" charset="0"/>
                        <a:buChar char="•"/>
                      </a:pPr>
                      <a:r>
                        <a:rPr lang="tr-TR" sz="1600" dirty="0"/>
                        <a:t>Bazı öğrenciler doğuştan daha saldırgandır. </a:t>
                      </a:r>
                    </a:p>
                  </a:txBody>
                  <a:tcPr/>
                </a:tc>
                <a:tc>
                  <a:txBody>
                    <a:bodyPr/>
                    <a:lstStyle/>
                    <a:p>
                      <a:pPr marL="285750" indent="-285750">
                        <a:buFont typeface="Arial" panose="020B0604020202020204" pitchFamily="34" charset="0"/>
                        <a:buChar char="•"/>
                      </a:pPr>
                      <a:r>
                        <a:rPr lang="tr-TR" sz="1600" dirty="0"/>
                        <a:t>Saldırgan davranışlar çevreden de öğrenilebilir ve pekiştirilir.</a:t>
                      </a:r>
                    </a:p>
                  </a:txBody>
                  <a:tcPr/>
                </a:tc>
                <a:extLst>
                  <a:ext uri="{0D108BD9-81ED-4DB2-BD59-A6C34878D82A}">
                    <a16:rowId xmlns:a16="http://schemas.microsoft.com/office/drawing/2014/main" val="424155673"/>
                  </a:ext>
                </a:extLst>
              </a:tr>
              <a:tr h="370840">
                <a:tc>
                  <a:txBody>
                    <a:bodyPr/>
                    <a:lstStyle/>
                    <a:p>
                      <a:pPr marL="285750" indent="-285750">
                        <a:buFont typeface="Arial" panose="020B0604020202020204" pitchFamily="34" charset="0"/>
                        <a:buChar char="•"/>
                      </a:pPr>
                      <a:r>
                        <a:rPr lang="tr-TR" sz="1600" dirty="0"/>
                        <a:t>Bazı öğrenciler adeta zorbalığı davet eder/hak eder. Zorbalığa uğramak o çocuğun suçudur.</a:t>
                      </a:r>
                    </a:p>
                  </a:txBody>
                  <a:tcPr/>
                </a:tc>
                <a:tc>
                  <a:txBody>
                    <a:bodyPr/>
                    <a:lstStyle/>
                    <a:p>
                      <a:pPr marL="285750" indent="-285750">
                        <a:buFont typeface="Arial" panose="020B0604020202020204" pitchFamily="34" charset="0"/>
                        <a:buChar char="•"/>
                      </a:pPr>
                      <a:r>
                        <a:rPr lang="tr-TR" sz="1600" dirty="0"/>
                        <a:t>Hiçbir öğrenci zorbalığa maruz kalmayı hak etmez. Bu asla onun suçu değildir.</a:t>
                      </a:r>
                    </a:p>
                  </a:txBody>
                  <a:tcPr/>
                </a:tc>
                <a:extLst>
                  <a:ext uri="{0D108BD9-81ED-4DB2-BD59-A6C34878D82A}">
                    <a16:rowId xmlns:a16="http://schemas.microsoft.com/office/drawing/2014/main" val="3618284585"/>
                  </a:ext>
                </a:extLst>
              </a:tr>
            </a:tbl>
          </a:graphicData>
        </a:graphic>
      </p:graphicFrame>
    </p:spTree>
    <p:extLst>
      <p:ext uri="{BB962C8B-B14F-4D97-AF65-F5344CB8AC3E}">
        <p14:creationId xmlns:p14="http://schemas.microsoft.com/office/powerpoint/2010/main" val="51385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F3552F97-B712-C76E-CA1A-93E121A68B19}"/>
              </a:ext>
            </a:extLst>
          </p:cNvPr>
          <p:cNvSpPr txBox="1"/>
          <p:nvPr/>
        </p:nvSpPr>
        <p:spPr>
          <a:xfrm>
            <a:off x="1125414" y="1688123"/>
            <a:ext cx="9762980" cy="4708981"/>
          </a:xfrm>
          <a:prstGeom prst="rect">
            <a:avLst/>
          </a:prstGeom>
          <a:noFill/>
        </p:spPr>
        <p:txBody>
          <a:bodyPr wrap="square" rtlCol="0">
            <a:spAutoFit/>
          </a:bodyPr>
          <a:lstStyle/>
          <a:p>
            <a:pPr marL="285750" indent="-285750">
              <a:buFont typeface="Wingdings" panose="05000000000000000000" pitchFamily="2" charset="2"/>
              <a:buChar char="v"/>
            </a:pPr>
            <a:r>
              <a:rPr lang="tr-TR" sz="2000" dirty="0"/>
              <a:t>Akran zorbalığı </a:t>
            </a:r>
            <a:r>
              <a:rPr lang="tr-TR" sz="2000" dirty="0">
                <a:solidFill>
                  <a:srgbClr val="FF0000"/>
                </a:solidFill>
              </a:rPr>
              <a:t>her sınıf düzeyinde </a:t>
            </a:r>
            <a:r>
              <a:rPr lang="tr-TR" sz="2000" dirty="0"/>
              <a:t>görülmektedir. Ancak en yoğun olarak ilkokulun son yıllarında ortaya çıktığı, en çok ortaokul döneminde görüldüğü ve ergenlerin liseye başlaması ile problemin sıklığının azaldığı bulunmuştur.</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t>Akran zorbalığı ile karşılaşma riskinin </a:t>
            </a:r>
            <a:r>
              <a:rPr lang="tr-TR" sz="2000" dirty="0">
                <a:solidFill>
                  <a:srgbClr val="FF0000"/>
                </a:solidFill>
              </a:rPr>
              <a:t>her öğretim kademesinin ilk yılında </a:t>
            </a:r>
            <a:r>
              <a:rPr lang="tr-TR" sz="2000" dirty="0"/>
              <a:t>daha fazla olduğu bilinmektedir. </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solidFill>
                  <a:srgbClr val="FF0000"/>
                </a:solidFill>
              </a:rPr>
              <a:t>Yaşa bağlı olarak zorbalık türü de değişmektedir. </a:t>
            </a:r>
            <a:r>
              <a:rPr lang="tr-TR" sz="2000" dirty="0"/>
              <a:t>Yaş arttıkça fiziksel zorbalık türünde azalma gözlenirken, sözel zorbalık türünde ise artış olduğu tespit edilmiştir. İlkokul yıllarında daha çok fiziksel ve sözel, ortaokul yıllarında daha çok sözel ve ilişkisel, lise yıllarında ise daha çok ilişkisel ve siber zorbalık görülmektedir.</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solidFill>
                  <a:srgbClr val="FF0000"/>
                </a:solidFill>
              </a:rPr>
              <a:t>Erkeklerin</a:t>
            </a:r>
            <a:r>
              <a:rPr lang="tr-TR" sz="2000" dirty="0"/>
              <a:t> kızlara kıyasla daha sıklıkla </a:t>
            </a:r>
            <a:r>
              <a:rPr lang="tr-TR" sz="2000" dirty="0">
                <a:solidFill>
                  <a:srgbClr val="FF0000"/>
                </a:solidFill>
              </a:rPr>
              <a:t>fiziksel zorbalık </a:t>
            </a:r>
            <a:r>
              <a:rPr lang="tr-TR" sz="2000" dirty="0"/>
              <a:t>yaptığı ve maruz kaldığı </a:t>
            </a:r>
          </a:p>
          <a:p>
            <a:r>
              <a:rPr lang="tr-TR" sz="2000" dirty="0"/>
              <a:t>     </a:t>
            </a:r>
            <a:r>
              <a:rPr lang="tr-TR" sz="2000" dirty="0">
                <a:solidFill>
                  <a:srgbClr val="FF0000"/>
                </a:solidFill>
              </a:rPr>
              <a:t>Kızların</a:t>
            </a:r>
            <a:r>
              <a:rPr lang="tr-TR" sz="2000" dirty="0"/>
              <a:t> erkeklere kıyasla daha sıklıkla </a:t>
            </a:r>
            <a:r>
              <a:rPr lang="tr-TR" sz="2000" dirty="0">
                <a:solidFill>
                  <a:srgbClr val="FF0000"/>
                </a:solidFill>
              </a:rPr>
              <a:t>ilişkisel zorbalık </a:t>
            </a:r>
            <a:r>
              <a:rPr lang="tr-TR" sz="2000" dirty="0"/>
              <a:t>yaptığı ve maruz kaldığı                             </a:t>
            </a:r>
            <a:r>
              <a:rPr lang="tr-TR" sz="2000" dirty="0">
                <a:solidFill>
                  <a:srgbClr val="FF0000"/>
                </a:solidFill>
              </a:rPr>
              <a:t>Erkeklerin ve kızların </a:t>
            </a:r>
            <a:r>
              <a:rPr lang="tr-TR" sz="2000" dirty="0"/>
              <a:t>ise benzer oranda </a:t>
            </a:r>
            <a:r>
              <a:rPr lang="tr-TR" sz="2000" dirty="0">
                <a:solidFill>
                  <a:srgbClr val="FF0000"/>
                </a:solidFill>
              </a:rPr>
              <a:t>sözel zorbalık </a:t>
            </a:r>
            <a:r>
              <a:rPr lang="tr-TR" sz="2000" dirty="0"/>
              <a:t>yaptığı ve maruz kaldığı bulunmuştur.</a:t>
            </a:r>
          </a:p>
        </p:txBody>
      </p:sp>
    </p:spTree>
    <p:extLst>
      <p:ext uri="{BB962C8B-B14F-4D97-AF65-F5344CB8AC3E}">
        <p14:creationId xmlns:p14="http://schemas.microsoft.com/office/powerpoint/2010/main" val="381356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4712679" cy="769441"/>
          </a:xfrm>
          <a:prstGeom prst="rect">
            <a:avLst/>
          </a:prstGeom>
          <a:noFill/>
        </p:spPr>
        <p:txBody>
          <a:bodyPr wrap="square" rtlCol="0">
            <a:spAutoFit/>
          </a:bodyPr>
          <a:lstStyle/>
          <a:p>
            <a:r>
              <a:rPr lang="tr-TR" sz="4400" b="1" dirty="0"/>
              <a:t>Görüldüğü Yerler</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3" y="1980846"/>
            <a:ext cx="11626948" cy="707886"/>
          </a:xfrm>
          <a:prstGeom prst="rect">
            <a:avLst/>
          </a:prstGeom>
          <a:noFill/>
        </p:spPr>
        <p:txBody>
          <a:bodyPr wrap="square" rtlCol="0">
            <a:spAutoFit/>
          </a:bodyPr>
          <a:lstStyle/>
          <a:p>
            <a:r>
              <a:rPr lang="tr-TR" sz="2000" dirty="0"/>
              <a:t>Önleyici müdahale çalışmaları için zorbalık olaylarının okulun hangi alanlarında görüldüğünün tespit edilmesi ve bu alanların güvenli hale getirilmesi önemlidir.</a:t>
            </a:r>
            <a:endParaRPr lang="tr-TR" dirty="0"/>
          </a:p>
        </p:txBody>
      </p:sp>
      <p:sp>
        <p:nvSpPr>
          <p:cNvPr id="10" name="Metin kutusu 9">
            <a:extLst>
              <a:ext uri="{FF2B5EF4-FFF2-40B4-BE49-F238E27FC236}">
                <a16:creationId xmlns:a16="http://schemas.microsoft.com/office/drawing/2014/main" id="{B68D497A-890E-98F4-783B-7D947845A420}"/>
              </a:ext>
            </a:extLst>
          </p:cNvPr>
          <p:cNvSpPr txBox="1"/>
          <p:nvPr/>
        </p:nvSpPr>
        <p:spPr>
          <a:xfrm>
            <a:off x="693685" y="3697688"/>
            <a:ext cx="4609836" cy="2677656"/>
          </a:xfrm>
          <a:prstGeom prst="rect">
            <a:avLst/>
          </a:prstGeom>
          <a:noFill/>
        </p:spPr>
        <p:txBody>
          <a:bodyPr wrap="square">
            <a:spAutoFit/>
          </a:bodyPr>
          <a:lstStyle/>
          <a:p>
            <a:r>
              <a:rPr lang="tr-TR" sz="2400" dirty="0"/>
              <a:t>• Sınıf </a:t>
            </a:r>
          </a:p>
          <a:p>
            <a:r>
              <a:rPr lang="tr-TR" sz="2400" dirty="0"/>
              <a:t>• Koridor  </a:t>
            </a:r>
          </a:p>
          <a:p>
            <a:r>
              <a:rPr lang="tr-TR" sz="2400" dirty="0"/>
              <a:t>• Tuvalet </a:t>
            </a:r>
          </a:p>
          <a:p>
            <a:r>
              <a:rPr lang="tr-TR" sz="2400" dirty="0"/>
              <a:t>• Okul bahçesi  </a:t>
            </a:r>
          </a:p>
          <a:p>
            <a:r>
              <a:rPr lang="tr-TR" sz="2400" dirty="0"/>
              <a:t>• Oyun sahası (basketbol, futbol)  </a:t>
            </a:r>
          </a:p>
          <a:p>
            <a:r>
              <a:rPr lang="tr-TR" sz="2400" dirty="0"/>
              <a:t>• Kantin </a:t>
            </a:r>
          </a:p>
          <a:p>
            <a:r>
              <a:rPr lang="tr-TR" sz="2400" dirty="0"/>
              <a:t>• Yemekhane</a:t>
            </a:r>
          </a:p>
        </p:txBody>
      </p:sp>
      <p:sp>
        <p:nvSpPr>
          <p:cNvPr id="3" name="Metin kutusu 2">
            <a:extLst>
              <a:ext uri="{FF2B5EF4-FFF2-40B4-BE49-F238E27FC236}">
                <a16:creationId xmlns:a16="http://schemas.microsoft.com/office/drawing/2014/main" id="{F126B362-0B90-438B-2EA4-1B9DB08AB3CA}"/>
              </a:ext>
            </a:extLst>
          </p:cNvPr>
          <p:cNvSpPr txBox="1"/>
          <p:nvPr/>
        </p:nvSpPr>
        <p:spPr>
          <a:xfrm>
            <a:off x="159112" y="2993155"/>
            <a:ext cx="10040954" cy="400110"/>
          </a:xfrm>
          <a:prstGeom prst="rect">
            <a:avLst/>
          </a:prstGeom>
          <a:noFill/>
        </p:spPr>
        <p:txBody>
          <a:bodyPr wrap="none" rtlCol="0">
            <a:spAutoFit/>
          </a:bodyPr>
          <a:lstStyle/>
          <a:p>
            <a:r>
              <a:rPr lang="tr-TR" sz="2000" dirty="0"/>
              <a:t>Zorbalık davranışları özellikle yetişkin gözetimi ve denetiminin olmadığı yerlerde daha yaygındır</a:t>
            </a:r>
          </a:p>
        </p:txBody>
      </p:sp>
      <p:sp>
        <p:nvSpPr>
          <p:cNvPr id="7" name="Metin kutusu 6">
            <a:extLst>
              <a:ext uri="{FF2B5EF4-FFF2-40B4-BE49-F238E27FC236}">
                <a16:creationId xmlns:a16="http://schemas.microsoft.com/office/drawing/2014/main" id="{35AB4E07-D70A-52E2-8EEF-ECEE458D3AC2}"/>
              </a:ext>
            </a:extLst>
          </p:cNvPr>
          <p:cNvSpPr txBox="1"/>
          <p:nvPr/>
        </p:nvSpPr>
        <p:spPr>
          <a:xfrm>
            <a:off x="6095999" y="3826412"/>
            <a:ext cx="4440703" cy="2308324"/>
          </a:xfrm>
          <a:prstGeom prst="rect">
            <a:avLst/>
          </a:prstGeom>
          <a:noFill/>
        </p:spPr>
        <p:txBody>
          <a:bodyPr wrap="square" rtlCol="0">
            <a:spAutoFit/>
          </a:bodyPr>
          <a:lstStyle/>
          <a:p>
            <a:r>
              <a:rPr lang="tr-TR" sz="2400" dirty="0"/>
              <a:t>• Spor salonu ve soyunma odası </a:t>
            </a:r>
          </a:p>
          <a:p>
            <a:r>
              <a:rPr lang="tr-TR" sz="2400" dirty="0"/>
              <a:t>• Atölye ve laboratuvar </a:t>
            </a:r>
          </a:p>
          <a:p>
            <a:r>
              <a:rPr lang="tr-TR" sz="2400" dirty="0"/>
              <a:t>• Yangın merdiveni </a:t>
            </a:r>
          </a:p>
          <a:p>
            <a:r>
              <a:rPr lang="tr-TR" sz="2400" dirty="0"/>
              <a:t>• Okul servisi veya okul yolu </a:t>
            </a:r>
          </a:p>
          <a:p>
            <a:r>
              <a:rPr lang="tr-TR" sz="2400" dirty="0"/>
              <a:t>• Yatakhane ve banyo (yatılı okullarda)</a:t>
            </a:r>
          </a:p>
        </p:txBody>
      </p:sp>
    </p:spTree>
    <p:extLst>
      <p:ext uri="{BB962C8B-B14F-4D97-AF65-F5344CB8AC3E}">
        <p14:creationId xmlns:p14="http://schemas.microsoft.com/office/powerpoint/2010/main" val="175241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CBF5F2-C454-8F40-DB61-6F46C1F50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312" y="1606787"/>
            <a:ext cx="5225021" cy="4212025"/>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6301649" cy="646331"/>
          </a:xfrm>
          <a:prstGeom prst="rect">
            <a:avLst/>
          </a:prstGeom>
          <a:noFill/>
        </p:spPr>
        <p:txBody>
          <a:bodyPr wrap="square" rtlCol="0">
            <a:spAutoFit/>
          </a:bodyPr>
          <a:lstStyle/>
          <a:p>
            <a:r>
              <a:rPr lang="tr-TR" sz="3600" b="1" dirty="0"/>
              <a:t>Akran Zorbalığının Rolleri</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307198" y="2555230"/>
            <a:ext cx="6446637" cy="3046988"/>
          </a:xfrm>
          <a:prstGeom prst="rect">
            <a:avLst/>
          </a:prstGeom>
          <a:noFill/>
        </p:spPr>
        <p:txBody>
          <a:bodyPr wrap="none" rtlCol="0">
            <a:spAutoFit/>
          </a:bodyPr>
          <a:lstStyle/>
          <a:p>
            <a:pPr marL="457200" indent="-457200">
              <a:buFont typeface="+mj-lt"/>
              <a:buAutoNum type="arabicPeriod"/>
            </a:pPr>
            <a:r>
              <a:rPr lang="tr-TR" sz="2400" b="1" dirty="0">
                <a:latin typeface="Times New Roman" panose="02020603050405020304" pitchFamily="18" charset="0"/>
                <a:cs typeface="Times New Roman" panose="02020603050405020304" pitchFamily="18" charset="0"/>
              </a:rPr>
              <a:t>ZORBALIĞI YAPANLAR</a:t>
            </a:r>
          </a:p>
          <a:p>
            <a:pPr marL="457200" indent="-457200">
              <a:buFont typeface="+mj-lt"/>
              <a:buAutoNum type="arabicPeriod"/>
            </a:pP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2400" b="1" dirty="0">
                <a:latin typeface="Times New Roman" panose="02020603050405020304" pitchFamily="18" charset="0"/>
                <a:cs typeface="Times New Roman" panose="02020603050405020304" pitchFamily="18" charset="0"/>
              </a:rPr>
              <a:t>ZORBALIĞA MARUZ KALANLAR</a:t>
            </a:r>
          </a:p>
          <a:p>
            <a:pPr marL="457200" indent="-457200">
              <a:buFont typeface="+mj-lt"/>
              <a:buAutoNum type="arabicPeriod"/>
            </a:pP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2400" b="1" dirty="0" smtClean="0">
                <a:latin typeface="Times New Roman" panose="02020603050405020304" pitchFamily="18" charset="0"/>
                <a:cs typeface="Times New Roman" panose="02020603050405020304" pitchFamily="18" charset="0"/>
              </a:rPr>
              <a:t>İZLEYİCİLER</a:t>
            </a: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tr-T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2400" b="1" dirty="0">
                <a:latin typeface="Times New Roman" panose="02020603050405020304" pitchFamily="18" charset="0"/>
                <a:cs typeface="Times New Roman" panose="02020603050405020304" pitchFamily="18" charset="0"/>
              </a:rPr>
              <a:t>HEM ZORBA DAVRANIŞTA BULUNAN</a:t>
            </a:r>
          </a:p>
          <a:p>
            <a:r>
              <a:rPr lang="tr-TR" sz="2400" b="1" dirty="0">
                <a:latin typeface="Times New Roman" panose="02020603050405020304" pitchFamily="18" charset="0"/>
                <a:cs typeface="Times New Roman" panose="02020603050405020304" pitchFamily="18" charset="0"/>
              </a:rPr>
              <a:t>HEM DE ZORBALIĞA MARUZ KALANLAR</a:t>
            </a:r>
          </a:p>
        </p:txBody>
      </p:sp>
    </p:spTree>
    <p:extLst>
      <p:ext uri="{BB962C8B-B14F-4D97-AF65-F5344CB8AC3E}">
        <p14:creationId xmlns:p14="http://schemas.microsoft.com/office/powerpoint/2010/main" val="142526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FCE886B7-EE45-2B6F-8003-11567611674E}"/>
              </a:ext>
            </a:extLst>
          </p:cNvPr>
          <p:cNvGrpSpPr/>
          <p:nvPr/>
        </p:nvGrpSpPr>
        <p:grpSpPr>
          <a:xfrm>
            <a:off x="2406119" y="3538983"/>
            <a:ext cx="2240355" cy="3031948"/>
            <a:chOff x="0" y="0"/>
            <a:chExt cx="13801188" cy="11955246"/>
          </a:xfrm>
          <a:solidFill>
            <a:schemeClr val="accent4">
              <a:lumMod val="20000"/>
              <a:lumOff val="80000"/>
            </a:schemeClr>
          </a:solidFill>
        </p:grpSpPr>
        <p:pic>
          <p:nvPicPr>
            <p:cNvPr id="12" name="Picture 7">
              <a:extLst>
                <a:ext uri="{FF2B5EF4-FFF2-40B4-BE49-F238E27FC236}">
                  <a16:creationId xmlns:a16="http://schemas.microsoft.com/office/drawing/2014/main" id="{A01845EA-C997-22A1-8AD5-0F27CF6477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13" name="Picture 8">
              <a:extLst>
                <a:ext uri="{FF2B5EF4-FFF2-40B4-BE49-F238E27FC236}">
                  <a16:creationId xmlns:a16="http://schemas.microsoft.com/office/drawing/2014/main" id="{FDEB8A24-CCF9-3448-0764-856E17F5A6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grpSp>
        <p:nvGrpSpPr>
          <p:cNvPr id="6" name="Group 6">
            <a:extLst>
              <a:ext uri="{FF2B5EF4-FFF2-40B4-BE49-F238E27FC236}">
                <a16:creationId xmlns:a16="http://schemas.microsoft.com/office/drawing/2014/main" id="{BBAB1B94-AEEB-B6DF-9826-4A14D001FABB}"/>
              </a:ext>
            </a:extLst>
          </p:cNvPr>
          <p:cNvGrpSpPr/>
          <p:nvPr/>
        </p:nvGrpSpPr>
        <p:grpSpPr>
          <a:xfrm>
            <a:off x="62562" y="3514354"/>
            <a:ext cx="2167752" cy="3170567"/>
            <a:chOff x="0" y="0"/>
            <a:chExt cx="13801188" cy="11955246"/>
          </a:xfrm>
          <a:solidFill>
            <a:schemeClr val="accent4">
              <a:lumMod val="20000"/>
              <a:lumOff val="80000"/>
            </a:schemeClr>
          </a:solidFill>
        </p:grpSpPr>
        <p:pic>
          <p:nvPicPr>
            <p:cNvPr id="8" name="Picture 7">
              <a:extLst>
                <a:ext uri="{FF2B5EF4-FFF2-40B4-BE49-F238E27FC236}">
                  <a16:creationId xmlns:a16="http://schemas.microsoft.com/office/drawing/2014/main" id="{3BE80E68-BAA3-75AE-51AC-6188EB48B66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9" name="Picture 8">
              <a:extLst>
                <a:ext uri="{FF2B5EF4-FFF2-40B4-BE49-F238E27FC236}">
                  <a16:creationId xmlns:a16="http://schemas.microsoft.com/office/drawing/2014/main" id="{A83F6FCC-307B-8F56-C107-BF2F998807B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65319" y="1126700"/>
            <a:ext cx="9162309" cy="769441"/>
          </a:xfrm>
          <a:prstGeom prst="rect">
            <a:avLst/>
          </a:prstGeom>
          <a:noFill/>
        </p:spPr>
        <p:txBody>
          <a:bodyPr wrap="square" rtlCol="0">
            <a:spAutoFit/>
          </a:bodyPr>
          <a:lstStyle/>
          <a:p>
            <a:r>
              <a:rPr lang="tr-TR" sz="4400" b="1" dirty="0"/>
              <a:t>Akran Zorbalığında Üç Rol</a:t>
            </a:r>
          </a:p>
        </p:txBody>
      </p:sp>
      <p:sp>
        <p:nvSpPr>
          <p:cNvPr id="10" name="Metin kutusu 9">
            <a:extLst>
              <a:ext uri="{FF2B5EF4-FFF2-40B4-BE49-F238E27FC236}">
                <a16:creationId xmlns:a16="http://schemas.microsoft.com/office/drawing/2014/main" id="{B68D497A-890E-98F4-783B-7D947845A420}"/>
              </a:ext>
            </a:extLst>
          </p:cNvPr>
          <p:cNvSpPr txBox="1"/>
          <p:nvPr/>
        </p:nvSpPr>
        <p:spPr>
          <a:xfrm>
            <a:off x="4774" y="3157797"/>
            <a:ext cx="2225540" cy="3785652"/>
          </a:xfrm>
          <a:prstGeom prst="rect">
            <a:avLst/>
          </a:prstGeom>
          <a:noFill/>
        </p:spPr>
        <p:txBody>
          <a:bodyPr wrap="square">
            <a:spAutoFit/>
          </a:bodyPr>
          <a:lstStyle/>
          <a:p>
            <a:pPr algn="ctr"/>
            <a:r>
              <a:rPr lang="tr-TR" sz="2400" b="1" dirty="0"/>
              <a:t>ZORBALIK YAPANLAR</a:t>
            </a:r>
          </a:p>
          <a:p>
            <a:pPr algn="ctr"/>
            <a:r>
              <a:rPr lang="tr-TR" sz="2400" dirty="0"/>
              <a:t>Kendisinden daha güçsüz</a:t>
            </a:r>
          </a:p>
          <a:p>
            <a:pPr algn="ctr"/>
            <a:r>
              <a:rPr lang="tr-TR" sz="2400" dirty="0"/>
              <a:t>arkadaşlarına zorbaca</a:t>
            </a:r>
          </a:p>
          <a:p>
            <a:pPr algn="ctr"/>
            <a:r>
              <a:rPr lang="tr-TR" sz="2400" dirty="0"/>
              <a:t>davranışlar sergileyen kişilere</a:t>
            </a:r>
          </a:p>
          <a:p>
            <a:pPr algn="ctr"/>
            <a:r>
              <a:rPr lang="tr-TR" sz="2400" dirty="0"/>
              <a:t>zorba denir.</a:t>
            </a:r>
          </a:p>
        </p:txBody>
      </p:sp>
      <p:sp>
        <p:nvSpPr>
          <p:cNvPr id="7" name="Metin kutusu 6">
            <a:extLst>
              <a:ext uri="{FF2B5EF4-FFF2-40B4-BE49-F238E27FC236}">
                <a16:creationId xmlns:a16="http://schemas.microsoft.com/office/drawing/2014/main" id="{35AB4E07-D70A-52E2-8EEF-ECEE458D3AC2}"/>
              </a:ext>
            </a:extLst>
          </p:cNvPr>
          <p:cNvSpPr txBox="1"/>
          <p:nvPr/>
        </p:nvSpPr>
        <p:spPr>
          <a:xfrm>
            <a:off x="2299007" y="3190859"/>
            <a:ext cx="2449636" cy="2308324"/>
          </a:xfrm>
          <a:prstGeom prst="rect">
            <a:avLst/>
          </a:prstGeom>
          <a:noFill/>
        </p:spPr>
        <p:txBody>
          <a:bodyPr wrap="square" rtlCol="0">
            <a:spAutoFit/>
          </a:bodyPr>
          <a:lstStyle/>
          <a:p>
            <a:pPr algn="ctr"/>
            <a:r>
              <a:rPr lang="tr-TR" sz="2400" b="1" dirty="0"/>
              <a:t>İZLEYİCİLER</a:t>
            </a:r>
          </a:p>
          <a:p>
            <a:pPr algn="ctr"/>
            <a:endParaRPr lang="tr-TR" sz="2400" dirty="0"/>
          </a:p>
          <a:p>
            <a:pPr algn="ctr"/>
            <a:r>
              <a:rPr lang="tr-TR" sz="2400" dirty="0"/>
              <a:t>Zorbalık olayına şahit olan</a:t>
            </a:r>
          </a:p>
          <a:p>
            <a:pPr algn="ctr"/>
            <a:r>
              <a:rPr lang="tr-TR" sz="2400" dirty="0"/>
              <a:t>kişilere izleyici denir.</a:t>
            </a:r>
          </a:p>
        </p:txBody>
      </p:sp>
      <p:pic>
        <p:nvPicPr>
          <p:cNvPr id="15" name="Picture 32">
            <a:extLst>
              <a:ext uri="{FF2B5EF4-FFF2-40B4-BE49-F238E27FC236}">
                <a16:creationId xmlns:a16="http://schemas.microsoft.com/office/drawing/2014/main" id="{F07FFFB8-F5A9-6A2F-74FB-C3217F3A56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4165910" y="3157382"/>
            <a:ext cx="739918" cy="864022"/>
          </a:xfrm>
          <a:prstGeom prst="rect">
            <a:avLst/>
          </a:prstGeom>
        </p:spPr>
      </p:pic>
      <p:pic>
        <p:nvPicPr>
          <p:cNvPr id="17" name="Picture 32">
            <a:extLst>
              <a:ext uri="{FF2B5EF4-FFF2-40B4-BE49-F238E27FC236}">
                <a16:creationId xmlns:a16="http://schemas.microsoft.com/office/drawing/2014/main" id="{5132F3E9-C40E-0F87-A567-719D27110F7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1851003" y="2977985"/>
            <a:ext cx="710679" cy="829879"/>
          </a:xfrm>
          <a:prstGeom prst="rect">
            <a:avLst/>
          </a:prstGeom>
        </p:spPr>
      </p:pic>
      <p:grpSp>
        <p:nvGrpSpPr>
          <p:cNvPr id="14" name="Group 6">
            <a:extLst>
              <a:ext uri="{FF2B5EF4-FFF2-40B4-BE49-F238E27FC236}">
                <a16:creationId xmlns:a16="http://schemas.microsoft.com/office/drawing/2014/main" id="{3F1F3ECB-37B4-5896-8122-A067FF738A45}"/>
              </a:ext>
            </a:extLst>
          </p:cNvPr>
          <p:cNvGrpSpPr/>
          <p:nvPr/>
        </p:nvGrpSpPr>
        <p:grpSpPr>
          <a:xfrm>
            <a:off x="5008972" y="3493408"/>
            <a:ext cx="3115671" cy="3191513"/>
            <a:chOff x="0" y="0"/>
            <a:chExt cx="13801188" cy="11955246"/>
          </a:xfrm>
          <a:solidFill>
            <a:schemeClr val="accent4">
              <a:lumMod val="20000"/>
              <a:lumOff val="80000"/>
            </a:schemeClr>
          </a:solidFill>
        </p:grpSpPr>
        <p:pic>
          <p:nvPicPr>
            <p:cNvPr id="16" name="Picture 7">
              <a:extLst>
                <a:ext uri="{FF2B5EF4-FFF2-40B4-BE49-F238E27FC236}">
                  <a16:creationId xmlns:a16="http://schemas.microsoft.com/office/drawing/2014/main" id="{DC340912-ACD8-F8F6-0B31-EBC27FA037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18" name="Picture 8">
              <a:extLst>
                <a:ext uri="{FF2B5EF4-FFF2-40B4-BE49-F238E27FC236}">
                  <a16:creationId xmlns:a16="http://schemas.microsoft.com/office/drawing/2014/main" id="{55130F3E-7C9E-8A93-D167-77700D2918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pic>
        <p:nvPicPr>
          <p:cNvPr id="20" name="Picture 32">
            <a:extLst>
              <a:ext uri="{FF2B5EF4-FFF2-40B4-BE49-F238E27FC236}">
                <a16:creationId xmlns:a16="http://schemas.microsoft.com/office/drawing/2014/main" id="{D6A6FA8A-971A-69A0-245A-65329D42E9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7770440" y="3037209"/>
            <a:ext cx="739918" cy="864022"/>
          </a:xfrm>
          <a:prstGeom prst="rect">
            <a:avLst/>
          </a:prstGeom>
        </p:spPr>
      </p:pic>
      <p:sp>
        <p:nvSpPr>
          <p:cNvPr id="22" name="Metin kutusu 21">
            <a:extLst>
              <a:ext uri="{FF2B5EF4-FFF2-40B4-BE49-F238E27FC236}">
                <a16:creationId xmlns:a16="http://schemas.microsoft.com/office/drawing/2014/main" id="{FED44263-310A-D9C7-E7AD-66AAF50C340D}"/>
              </a:ext>
            </a:extLst>
          </p:cNvPr>
          <p:cNvSpPr txBox="1"/>
          <p:nvPr/>
        </p:nvSpPr>
        <p:spPr>
          <a:xfrm>
            <a:off x="4980056" y="3138166"/>
            <a:ext cx="3128830" cy="3416320"/>
          </a:xfrm>
          <a:prstGeom prst="rect">
            <a:avLst/>
          </a:prstGeom>
          <a:noFill/>
        </p:spPr>
        <p:txBody>
          <a:bodyPr wrap="square" rtlCol="0">
            <a:spAutoFit/>
          </a:bodyPr>
          <a:lstStyle/>
          <a:p>
            <a:pPr algn="ctr"/>
            <a:r>
              <a:rPr lang="tr-TR" sz="2400" b="1" dirty="0"/>
              <a:t>ZORBALIĞA MARUZ KALANLAR</a:t>
            </a:r>
          </a:p>
          <a:p>
            <a:pPr algn="ctr"/>
            <a:r>
              <a:rPr lang="tr-TR" sz="2400" dirty="0"/>
              <a:t>Zorba tarafından fiziksel,</a:t>
            </a:r>
          </a:p>
          <a:p>
            <a:pPr algn="ctr"/>
            <a:r>
              <a:rPr lang="tr-TR" sz="2400" dirty="0"/>
              <a:t>sözel, sosyal ya da siber</a:t>
            </a:r>
          </a:p>
          <a:p>
            <a:pPr algn="ctr"/>
            <a:r>
              <a:rPr lang="tr-TR" sz="2400" dirty="0"/>
              <a:t>zorbalığa maruz kalan</a:t>
            </a:r>
          </a:p>
          <a:p>
            <a:pPr algn="ctr"/>
            <a:r>
              <a:rPr lang="tr-TR" sz="2400" dirty="0"/>
              <a:t>kişilere kurban ya da mağdur</a:t>
            </a:r>
          </a:p>
          <a:p>
            <a:pPr algn="ctr"/>
            <a:r>
              <a:rPr lang="tr-TR" sz="2400" dirty="0"/>
              <a:t>denir.</a:t>
            </a:r>
          </a:p>
        </p:txBody>
      </p:sp>
      <p:pic>
        <p:nvPicPr>
          <p:cNvPr id="24" name="Resim 23">
            <a:extLst>
              <a:ext uri="{FF2B5EF4-FFF2-40B4-BE49-F238E27FC236}">
                <a16:creationId xmlns:a16="http://schemas.microsoft.com/office/drawing/2014/main" id="{7449DD67-9B30-4998-42F6-BD1DDB12FD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8672" y="1775192"/>
            <a:ext cx="1235833" cy="1401260"/>
          </a:xfrm>
          <a:prstGeom prst="rect">
            <a:avLst/>
          </a:prstGeom>
        </p:spPr>
      </p:pic>
      <p:pic>
        <p:nvPicPr>
          <p:cNvPr id="26" name="Resim 25">
            <a:extLst>
              <a:ext uri="{FF2B5EF4-FFF2-40B4-BE49-F238E27FC236}">
                <a16:creationId xmlns:a16="http://schemas.microsoft.com/office/drawing/2014/main" id="{5400415C-D505-E4A3-5ACE-FA94B1DC80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360" y="1836102"/>
            <a:ext cx="1316776" cy="1324545"/>
          </a:xfrm>
          <a:prstGeom prst="rect">
            <a:avLst/>
          </a:prstGeom>
        </p:spPr>
      </p:pic>
      <p:pic>
        <p:nvPicPr>
          <p:cNvPr id="34" name="Resim 33">
            <a:extLst>
              <a:ext uri="{FF2B5EF4-FFF2-40B4-BE49-F238E27FC236}">
                <a16:creationId xmlns:a16="http://schemas.microsoft.com/office/drawing/2014/main" id="{10730223-7423-159B-5A68-9AA4D35764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8191" y="1955878"/>
            <a:ext cx="1084991" cy="1084991"/>
          </a:xfrm>
          <a:prstGeom prst="rect">
            <a:avLst/>
          </a:prstGeom>
        </p:spPr>
      </p:pic>
      <p:grpSp>
        <p:nvGrpSpPr>
          <p:cNvPr id="3" name="Group 6">
            <a:extLst>
              <a:ext uri="{FF2B5EF4-FFF2-40B4-BE49-F238E27FC236}">
                <a16:creationId xmlns:a16="http://schemas.microsoft.com/office/drawing/2014/main" id="{70FEDE4C-A8C5-4F23-863B-BD18AE0723B0}"/>
              </a:ext>
            </a:extLst>
          </p:cNvPr>
          <p:cNvGrpSpPr/>
          <p:nvPr/>
        </p:nvGrpSpPr>
        <p:grpSpPr>
          <a:xfrm>
            <a:off x="8658174" y="3486540"/>
            <a:ext cx="3115671" cy="3191513"/>
            <a:chOff x="0" y="0"/>
            <a:chExt cx="13801188" cy="11955246"/>
          </a:xfrm>
          <a:solidFill>
            <a:schemeClr val="accent4">
              <a:lumMod val="20000"/>
              <a:lumOff val="80000"/>
            </a:schemeClr>
          </a:solidFill>
        </p:grpSpPr>
        <p:pic>
          <p:nvPicPr>
            <p:cNvPr id="5" name="Picture 7">
              <a:extLst>
                <a:ext uri="{FF2B5EF4-FFF2-40B4-BE49-F238E27FC236}">
                  <a16:creationId xmlns:a16="http://schemas.microsoft.com/office/drawing/2014/main" id="{EC0F727E-5917-8438-A75D-AECD6F56C2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0"/>
              <a:ext cx="13801188" cy="8853635"/>
            </a:xfrm>
            <a:prstGeom prst="rect">
              <a:avLst/>
            </a:prstGeom>
          </p:spPr>
        </p:pic>
        <p:pic>
          <p:nvPicPr>
            <p:cNvPr id="19" name="Picture 8">
              <a:extLst>
                <a:ext uri="{FF2B5EF4-FFF2-40B4-BE49-F238E27FC236}">
                  <a16:creationId xmlns:a16="http://schemas.microsoft.com/office/drawing/2014/main" id="{64127843-160C-4849-F2F0-B80669268D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0" y="3101611"/>
              <a:ext cx="13801188" cy="8853635"/>
            </a:xfrm>
            <a:prstGeom prst="rect">
              <a:avLst/>
            </a:prstGeom>
          </p:spPr>
        </p:pic>
      </p:grpSp>
      <p:sp>
        <p:nvSpPr>
          <p:cNvPr id="23" name="Metin kutusu 22">
            <a:extLst>
              <a:ext uri="{FF2B5EF4-FFF2-40B4-BE49-F238E27FC236}">
                <a16:creationId xmlns:a16="http://schemas.microsoft.com/office/drawing/2014/main" id="{22318C45-1091-8EE6-FBE0-AEB305129B29}"/>
              </a:ext>
            </a:extLst>
          </p:cNvPr>
          <p:cNvSpPr txBox="1"/>
          <p:nvPr/>
        </p:nvSpPr>
        <p:spPr>
          <a:xfrm>
            <a:off x="8618810" y="2892401"/>
            <a:ext cx="3128830" cy="3785652"/>
          </a:xfrm>
          <a:prstGeom prst="rect">
            <a:avLst/>
          </a:prstGeom>
          <a:noFill/>
        </p:spPr>
        <p:txBody>
          <a:bodyPr wrap="square" rtlCol="0">
            <a:spAutoFit/>
          </a:bodyPr>
          <a:lstStyle/>
          <a:p>
            <a:pPr algn="ctr"/>
            <a:r>
              <a:rPr lang="tr-TR" sz="2400" b="1" dirty="0"/>
              <a:t>HEM ZORBA DAVRANIŞTA BULUNAN HEM DE ZORBALIĞA MARUZ KALANLAR</a:t>
            </a:r>
          </a:p>
          <a:p>
            <a:pPr algn="ctr"/>
            <a:r>
              <a:rPr lang="tr-TR" sz="2400" dirty="0"/>
              <a:t>Zaman zaman zorbalık yapan, zaman zaman da başkalarının zorbalığına maruz kalan gruplardır</a:t>
            </a:r>
            <a:endParaRPr lang="tr-TR" sz="2400" b="1" dirty="0"/>
          </a:p>
        </p:txBody>
      </p:sp>
      <p:pic>
        <p:nvPicPr>
          <p:cNvPr id="27" name="Picture 32">
            <a:extLst>
              <a:ext uri="{FF2B5EF4-FFF2-40B4-BE49-F238E27FC236}">
                <a16:creationId xmlns:a16="http://schemas.microsoft.com/office/drawing/2014/main" id="{191F7921-4B2A-FB39-5DD4-EAF2B82DAE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09863">
            <a:off x="11391616" y="3061397"/>
            <a:ext cx="739918" cy="864022"/>
          </a:xfrm>
          <a:prstGeom prst="rect">
            <a:avLst/>
          </a:prstGeom>
        </p:spPr>
      </p:pic>
      <p:pic>
        <p:nvPicPr>
          <p:cNvPr id="29" name="Resim 28">
            <a:extLst>
              <a:ext uri="{FF2B5EF4-FFF2-40B4-BE49-F238E27FC236}">
                <a16:creationId xmlns:a16="http://schemas.microsoft.com/office/drawing/2014/main" id="{6B46A289-05FA-D36C-77E3-C5E4E485D9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34332" y="1680278"/>
            <a:ext cx="1674479" cy="1212123"/>
          </a:xfrm>
          <a:prstGeom prst="rect">
            <a:avLst/>
          </a:prstGeom>
        </p:spPr>
      </p:pic>
    </p:spTree>
    <p:extLst>
      <p:ext uri="{BB962C8B-B14F-4D97-AF65-F5344CB8AC3E}">
        <p14:creationId xmlns:p14="http://schemas.microsoft.com/office/powerpoint/2010/main" val="184328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2154540" y="1235031"/>
            <a:ext cx="8914550" cy="769441"/>
          </a:xfrm>
          <a:prstGeom prst="rect">
            <a:avLst/>
          </a:prstGeom>
          <a:noFill/>
        </p:spPr>
        <p:txBody>
          <a:bodyPr wrap="square" rtlCol="0">
            <a:spAutoFit/>
          </a:bodyPr>
          <a:lstStyle/>
          <a:p>
            <a:r>
              <a:rPr lang="tr-TR" sz="4400" b="1" dirty="0"/>
              <a:t>Akran Zorbalığını Etkileyen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0" y="2004472"/>
            <a:ext cx="3812345" cy="646331"/>
          </a:xfrm>
          <a:prstGeom prst="rect">
            <a:avLst/>
          </a:prstGeom>
          <a:noFill/>
        </p:spPr>
        <p:txBody>
          <a:bodyPr wrap="square" rtlCol="0">
            <a:spAutoFit/>
          </a:bodyPr>
          <a:lstStyle/>
          <a:p>
            <a:pPr algn="ctr"/>
            <a:r>
              <a:rPr lang="tr-TR" sz="3600" b="1" dirty="0"/>
              <a:t>Bireysel Faktörler</a:t>
            </a:r>
          </a:p>
        </p:txBody>
      </p:sp>
      <p:sp>
        <p:nvSpPr>
          <p:cNvPr id="9" name="Metin kutusu 8">
            <a:extLst>
              <a:ext uri="{FF2B5EF4-FFF2-40B4-BE49-F238E27FC236}">
                <a16:creationId xmlns:a16="http://schemas.microsoft.com/office/drawing/2014/main" id="{52174591-0025-2D25-0E8A-A116454D0B66}"/>
              </a:ext>
            </a:extLst>
          </p:cNvPr>
          <p:cNvSpPr txBox="1"/>
          <p:nvPr/>
        </p:nvSpPr>
        <p:spPr>
          <a:xfrm>
            <a:off x="159112" y="3442359"/>
            <a:ext cx="6452703" cy="2308324"/>
          </a:xfrm>
          <a:prstGeom prst="rect">
            <a:avLst/>
          </a:prstGeom>
          <a:noFill/>
        </p:spPr>
        <p:txBody>
          <a:bodyPr wrap="square" rtlCol="0">
            <a:spAutoFit/>
          </a:bodyPr>
          <a:lstStyle/>
          <a:p>
            <a:pPr marL="285750" indent="-285750">
              <a:buFont typeface="Arial" panose="020B0604020202020204" pitchFamily="34" charset="0"/>
              <a:buChar char="•"/>
            </a:pPr>
            <a:r>
              <a:rPr lang="tr-TR" dirty="0"/>
              <a:t>Başkalarını yönetmeyi sevme, başkaları üzerinde egemenlik kurmayı ve güçlü olmayı isteme</a:t>
            </a:r>
          </a:p>
          <a:p>
            <a:pPr marL="285750" indent="-285750">
              <a:buFont typeface="Arial" panose="020B0604020202020204" pitchFamily="34" charset="0"/>
              <a:buChar char="•"/>
            </a:pPr>
            <a:r>
              <a:rPr lang="tr-TR" dirty="0"/>
              <a:t> Başkalarının duygularına karşı duyarsız olma ve düşük empati becerisine sahip olma </a:t>
            </a:r>
          </a:p>
          <a:p>
            <a:pPr marL="285750" indent="-285750">
              <a:buFont typeface="Arial" panose="020B0604020202020204" pitchFamily="34" charset="0"/>
              <a:buChar char="•"/>
            </a:pPr>
            <a:r>
              <a:rPr lang="tr-TR" dirty="0"/>
              <a:t>Vicdan, utanç ve pişmanlık duygularının zayıf olması</a:t>
            </a:r>
          </a:p>
          <a:p>
            <a:pPr marL="285750" indent="-285750">
              <a:buFont typeface="Arial" panose="020B0604020202020204" pitchFamily="34" charset="0"/>
              <a:buChar char="•"/>
            </a:pPr>
            <a:r>
              <a:rPr lang="tr-TR" dirty="0"/>
              <a:t>Şiddete karşı olumlu bir tutuma sahip olma </a:t>
            </a:r>
          </a:p>
          <a:p>
            <a:pPr marL="285750" indent="-285750">
              <a:buFont typeface="Arial" panose="020B0604020202020204" pitchFamily="34" charset="0"/>
              <a:buChar char="•"/>
            </a:pPr>
            <a:r>
              <a:rPr lang="tr-TR" dirty="0"/>
              <a:t>Saldırganca davranmaktan gurur duyma </a:t>
            </a:r>
          </a:p>
          <a:p>
            <a:pPr marL="285750" indent="-285750">
              <a:buFont typeface="Arial" panose="020B0604020202020204" pitchFamily="34" charset="0"/>
              <a:buChar char="•"/>
            </a:pPr>
            <a:r>
              <a:rPr lang="tr-TR" dirty="0"/>
              <a:t>Problem çözerken saldırgan çözüm yollarını kullanma</a:t>
            </a:r>
          </a:p>
        </p:txBody>
      </p:sp>
      <p:sp>
        <p:nvSpPr>
          <p:cNvPr id="11" name="Metin kutusu 10">
            <a:extLst>
              <a:ext uri="{FF2B5EF4-FFF2-40B4-BE49-F238E27FC236}">
                <a16:creationId xmlns:a16="http://schemas.microsoft.com/office/drawing/2014/main" id="{87D7937A-BD54-0BE1-050A-0A66260B9F11}"/>
              </a:ext>
            </a:extLst>
          </p:cNvPr>
          <p:cNvSpPr txBox="1"/>
          <p:nvPr/>
        </p:nvSpPr>
        <p:spPr>
          <a:xfrm>
            <a:off x="633046" y="2897945"/>
            <a:ext cx="5379934" cy="369332"/>
          </a:xfrm>
          <a:prstGeom prst="rect">
            <a:avLst/>
          </a:prstGeom>
          <a:noFill/>
        </p:spPr>
        <p:txBody>
          <a:bodyPr wrap="none" rtlCol="0">
            <a:spAutoFit/>
          </a:bodyPr>
          <a:lstStyle/>
          <a:p>
            <a:r>
              <a:rPr lang="tr-TR" b="1" dirty="0">
                <a:solidFill>
                  <a:srgbClr val="FF0000"/>
                </a:solidFill>
              </a:rPr>
              <a:t>ZORBALIK YAPAN ÖĞRENCİLERİN BİREYSEL ÖZELLİKLER</a:t>
            </a:r>
          </a:p>
        </p:txBody>
      </p:sp>
      <p:sp>
        <p:nvSpPr>
          <p:cNvPr id="12" name="Metin kutusu 11">
            <a:extLst>
              <a:ext uri="{FF2B5EF4-FFF2-40B4-BE49-F238E27FC236}">
                <a16:creationId xmlns:a16="http://schemas.microsoft.com/office/drawing/2014/main" id="{B2AB7E9B-FE36-5F57-052B-CF7024D9F6BA}"/>
              </a:ext>
            </a:extLst>
          </p:cNvPr>
          <p:cNvSpPr txBox="1"/>
          <p:nvPr/>
        </p:nvSpPr>
        <p:spPr>
          <a:xfrm>
            <a:off x="6012980" y="4448437"/>
            <a:ext cx="5761678" cy="1754326"/>
          </a:xfrm>
          <a:prstGeom prst="rect">
            <a:avLst/>
          </a:prstGeom>
          <a:noFill/>
        </p:spPr>
        <p:txBody>
          <a:bodyPr wrap="square" rtlCol="0">
            <a:spAutoFit/>
          </a:bodyPr>
          <a:lstStyle/>
          <a:p>
            <a:r>
              <a:rPr lang="tr-TR" dirty="0"/>
              <a:t>• Düşük öz denetim becerilerine sahip olma </a:t>
            </a:r>
          </a:p>
          <a:p>
            <a:r>
              <a:rPr lang="tr-TR" dirty="0"/>
              <a:t>• Öfke kontrolünde problem yaşama </a:t>
            </a:r>
          </a:p>
          <a:p>
            <a:r>
              <a:rPr lang="tr-TR" dirty="0"/>
              <a:t>• Farklılıklara karşı tahammülsüz olma </a:t>
            </a:r>
          </a:p>
          <a:p>
            <a:r>
              <a:rPr lang="tr-TR" dirty="0"/>
              <a:t>• Düşünmeden, tepkisel ve aceleci davranma, çabuk sinirlenme (dürtüsellik)</a:t>
            </a:r>
          </a:p>
          <a:p>
            <a:r>
              <a:rPr lang="tr-TR" dirty="0"/>
              <a:t> • Yalan söylemeye veya hile yapmaya eğilim gösterme</a:t>
            </a:r>
          </a:p>
        </p:txBody>
      </p:sp>
      <p:pic>
        <p:nvPicPr>
          <p:cNvPr id="3" name="Resim 2">
            <a:extLst>
              <a:ext uri="{FF2B5EF4-FFF2-40B4-BE49-F238E27FC236}">
                <a16:creationId xmlns:a16="http://schemas.microsoft.com/office/drawing/2014/main" id="{0D007EBE-9749-51C8-4971-27389E7F3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815" y="2015445"/>
            <a:ext cx="3967089" cy="2367123"/>
          </a:xfrm>
          <a:prstGeom prst="rect">
            <a:avLst/>
          </a:prstGeom>
        </p:spPr>
      </p:pic>
    </p:spTree>
    <p:extLst>
      <p:ext uri="{BB962C8B-B14F-4D97-AF65-F5344CB8AC3E}">
        <p14:creationId xmlns:p14="http://schemas.microsoft.com/office/powerpoint/2010/main" val="378618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2154540" y="1235031"/>
            <a:ext cx="8914550" cy="769441"/>
          </a:xfrm>
          <a:prstGeom prst="rect">
            <a:avLst/>
          </a:prstGeom>
          <a:noFill/>
        </p:spPr>
        <p:txBody>
          <a:bodyPr wrap="square" rtlCol="0">
            <a:spAutoFit/>
          </a:bodyPr>
          <a:lstStyle/>
          <a:p>
            <a:r>
              <a:rPr lang="tr-TR" sz="4400" b="1" dirty="0"/>
              <a:t>Akran Zorbalığını Etkileyen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0" y="2004472"/>
            <a:ext cx="3812345" cy="646331"/>
          </a:xfrm>
          <a:prstGeom prst="rect">
            <a:avLst/>
          </a:prstGeom>
          <a:noFill/>
        </p:spPr>
        <p:txBody>
          <a:bodyPr wrap="square" rtlCol="0">
            <a:spAutoFit/>
          </a:bodyPr>
          <a:lstStyle/>
          <a:p>
            <a:pPr algn="ctr"/>
            <a:r>
              <a:rPr lang="tr-TR" sz="3600" b="1" dirty="0"/>
              <a:t>Bireysel Faktörler</a:t>
            </a:r>
          </a:p>
        </p:txBody>
      </p:sp>
      <p:sp>
        <p:nvSpPr>
          <p:cNvPr id="9" name="Metin kutusu 8">
            <a:extLst>
              <a:ext uri="{FF2B5EF4-FFF2-40B4-BE49-F238E27FC236}">
                <a16:creationId xmlns:a16="http://schemas.microsoft.com/office/drawing/2014/main" id="{52174591-0025-2D25-0E8A-A116454D0B66}"/>
              </a:ext>
            </a:extLst>
          </p:cNvPr>
          <p:cNvSpPr txBox="1"/>
          <p:nvPr/>
        </p:nvSpPr>
        <p:spPr>
          <a:xfrm>
            <a:off x="159111" y="3442359"/>
            <a:ext cx="8015897" cy="2031325"/>
          </a:xfrm>
          <a:prstGeom prst="rect">
            <a:avLst/>
          </a:prstGeom>
          <a:noFill/>
        </p:spPr>
        <p:txBody>
          <a:bodyPr wrap="square" rtlCol="0">
            <a:spAutoFit/>
          </a:bodyPr>
          <a:lstStyle/>
          <a:p>
            <a:pPr marL="285750" indent="-285750">
              <a:buFont typeface="Arial" panose="020B0604020202020204" pitchFamily="34" charset="0"/>
              <a:buChar char="•"/>
            </a:pPr>
            <a:r>
              <a:rPr lang="tr-TR" dirty="0"/>
              <a:t>Kendine güveninin ve benlik saygısının düşük olması (</a:t>
            </a:r>
            <a:r>
              <a:rPr lang="tr-TR" dirty="0" err="1"/>
              <a:t>örn</a:t>
            </a:r>
            <a:r>
              <a:rPr lang="tr-TR" dirty="0"/>
              <a:t>. Kendini başarısız, beceriksiz olarak tanımlama) </a:t>
            </a:r>
          </a:p>
          <a:p>
            <a:pPr marL="285750" indent="-285750">
              <a:buFont typeface="Arial" panose="020B0604020202020204" pitchFamily="34" charset="0"/>
              <a:buChar char="•"/>
            </a:pPr>
            <a:r>
              <a:rPr lang="tr-TR" dirty="0"/>
              <a:t> Pasif, utangaç, çekingen, içe kapanık olma </a:t>
            </a:r>
          </a:p>
          <a:p>
            <a:pPr marL="285750" indent="-285750">
              <a:buFont typeface="Arial" panose="020B0604020202020204" pitchFamily="34" charset="0"/>
              <a:buChar char="•"/>
            </a:pPr>
            <a:r>
              <a:rPr lang="tr-TR" dirty="0"/>
              <a:t>İtaatkâr ve boyun eğici kişilik özelliklerine sahip olma</a:t>
            </a:r>
          </a:p>
          <a:p>
            <a:pPr marL="285750" indent="-285750">
              <a:buFont typeface="Arial" panose="020B0604020202020204" pitchFamily="34" charset="0"/>
              <a:buChar char="•"/>
            </a:pPr>
            <a:r>
              <a:rPr lang="tr-TR" dirty="0"/>
              <a:t> Arkadaş ortamında çoğunlukla endişeli, kaygılı ve güvensiz davranışlar sergileme </a:t>
            </a:r>
          </a:p>
          <a:p>
            <a:pPr marL="285750" indent="-285750">
              <a:buFont typeface="Arial" panose="020B0604020202020204" pitchFamily="34" charset="0"/>
              <a:buChar char="•"/>
            </a:pPr>
            <a:r>
              <a:rPr lang="tr-TR" dirty="0"/>
              <a:t>Hiç arkadaşı olmaması veya çok az sayıda arkadaşa sahip olma, arkadaş ortamında az popüler olma</a:t>
            </a:r>
          </a:p>
        </p:txBody>
      </p:sp>
      <p:sp>
        <p:nvSpPr>
          <p:cNvPr id="11" name="Metin kutusu 10">
            <a:extLst>
              <a:ext uri="{FF2B5EF4-FFF2-40B4-BE49-F238E27FC236}">
                <a16:creationId xmlns:a16="http://schemas.microsoft.com/office/drawing/2014/main" id="{87D7937A-BD54-0BE1-050A-0A66260B9F11}"/>
              </a:ext>
            </a:extLst>
          </p:cNvPr>
          <p:cNvSpPr txBox="1"/>
          <p:nvPr/>
        </p:nvSpPr>
        <p:spPr>
          <a:xfrm>
            <a:off x="633046" y="2897945"/>
            <a:ext cx="6402778" cy="369332"/>
          </a:xfrm>
          <a:prstGeom prst="rect">
            <a:avLst/>
          </a:prstGeom>
          <a:noFill/>
        </p:spPr>
        <p:txBody>
          <a:bodyPr wrap="none" rtlCol="0">
            <a:spAutoFit/>
          </a:bodyPr>
          <a:lstStyle/>
          <a:p>
            <a:r>
              <a:rPr lang="tr-TR" b="1" dirty="0">
                <a:solidFill>
                  <a:srgbClr val="FF0000"/>
                </a:solidFill>
              </a:rPr>
              <a:t>ZORBALIĞA MARUZ KALAN ÖĞRENCİLERİN BİREYSEL ÖZELLİKLERİ</a:t>
            </a:r>
          </a:p>
        </p:txBody>
      </p:sp>
      <p:sp>
        <p:nvSpPr>
          <p:cNvPr id="3" name="Metin kutusu 2">
            <a:extLst>
              <a:ext uri="{FF2B5EF4-FFF2-40B4-BE49-F238E27FC236}">
                <a16:creationId xmlns:a16="http://schemas.microsoft.com/office/drawing/2014/main" id="{49528F3D-609E-E87C-2D05-61855A52B5AB}"/>
              </a:ext>
            </a:extLst>
          </p:cNvPr>
          <p:cNvSpPr txBox="1"/>
          <p:nvPr/>
        </p:nvSpPr>
        <p:spPr>
          <a:xfrm>
            <a:off x="4394579" y="5314615"/>
            <a:ext cx="6577826" cy="1200329"/>
          </a:xfrm>
          <a:prstGeom prst="rect">
            <a:avLst/>
          </a:prstGeom>
          <a:noFill/>
        </p:spPr>
        <p:txBody>
          <a:bodyPr wrap="none" rtlCol="0">
            <a:spAutoFit/>
          </a:bodyPr>
          <a:lstStyle/>
          <a:p>
            <a:r>
              <a:rPr lang="tr-TR" dirty="0"/>
              <a:t>• İletişim ve sorun çözme becerilerinin zayıf olması </a:t>
            </a:r>
          </a:p>
          <a:p>
            <a:r>
              <a:rPr lang="tr-TR" dirty="0"/>
              <a:t>• Zorbalığa uğradıktan sonra ağlama ve geri çekilme tepkisi verme </a:t>
            </a:r>
          </a:p>
          <a:p>
            <a:r>
              <a:rPr lang="tr-TR" dirty="0"/>
              <a:t>• Farklı fiziksel özelliklere sahip olma </a:t>
            </a:r>
          </a:p>
          <a:p>
            <a:r>
              <a:rPr lang="tr-TR" dirty="0"/>
              <a:t>• </a:t>
            </a:r>
            <a:r>
              <a:rPr lang="tr-TR" dirty="0" err="1"/>
              <a:t>Dezavantantajlı</a:t>
            </a:r>
            <a:r>
              <a:rPr lang="tr-TR" dirty="0"/>
              <a:t> gruplara dâhil olma </a:t>
            </a:r>
          </a:p>
        </p:txBody>
      </p:sp>
      <p:pic>
        <p:nvPicPr>
          <p:cNvPr id="5" name="Google Shape;158;p5">
            <a:extLst>
              <a:ext uri="{FF2B5EF4-FFF2-40B4-BE49-F238E27FC236}">
                <a16:creationId xmlns:a16="http://schemas.microsoft.com/office/drawing/2014/main" id="{819B6665-A4DC-49AD-58C3-7EE8804BD412}"/>
              </a:ext>
            </a:extLst>
          </p:cNvPr>
          <p:cNvPicPr preferRelativeResize="0"/>
          <p:nvPr/>
        </p:nvPicPr>
        <p:blipFill rotWithShape="1">
          <a:blip r:embed="rId3">
            <a:alphaModFix/>
          </a:blip>
          <a:srcRect/>
          <a:stretch/>
        </p:blipFill>
        <p:spPr>
          <a:xfrm>
            <a:off x="8027689" y="2106733"/>
            <a:ext cx="3681046" cy="2812104"/>
          </a:xfrm>
          <a:prstGeom prst="rect">
            <a:avLst/>
          </a:prstGeom>
          <a:noFill/>
          <a:ln>
            <a:noFill/>
          </a:ln>
        </p:spPr>
      </p:pic>
    </p:spTree>
    <p:extLst>
      <p:ext uri="{BB962C8B-B14F-4D97-AF65-F5344CB8AC3E}">
        <p14:creationId xmlns:p14="http://schemas.microsoft.com/office/powerpoint/2010/main" val="418486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2154540" y="1235031"/>
            <a:ext cx="8914550" cy="769441"/>
          </a:xfrm>
          <a:prstGeom prst="rect">
            <a:avLst/>
          </a:prstGeom>
          <a:noFill/>
        </p:spPr>
        <p:txBody>
          <a:bodyPr wrap="square" rtlCol="0">
            <a:spAutoFit/>
          </a:bodyPr>
          <a:lstStyle/>
          <a:p>
            <a:r>
              <a:rPr lang="tr-TR" sz="4400" b="1" dirty="0"/>
              <a:t>Akran Zorbalığını Etkileyen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0" y="2004472"/>
            <a:ext cx="3812345" cy="646331"/>
          </a:xfrm>
          <a:prstGeom prst="rect">
            <a:avLst/>
          </a:prstGeom>
          <a:noFill/>
        </p:spPr>
        <p:txBody>
          <a:bodyPr wrap="square" rtlCol="0">
            <a:spAutoFit/>
          </a:bodyPr>
          <a:lstStyle/>
          <a:p>
            <a:pPr algn="ctr"/>
            <a:r>
              <a:rPr lang="tr-TR" sz="3600" b="1" dirty="0"/>
              <a:t>Bireysel Faktörler</a:t>
            </a:r>
          </a:p>
        </p:txBody>
      </p:sp>
      <p:sp>
        <p:nvSpPr>
          <p:cNvPr id="9" name="Metin kutusu 8">
            <a:extLst>
              <a:ext uri="{FF2B5EF4-FFF2-40B4-BE49-F238E27FC236}">
                <a16:creationId xmlns:a16="http://schemas.microsoft.com/office/drawing/2014/main" id="{52174591-0025-2D25-0E8A-A116454D0B66}"/>
              </a:ext>
            </a:extLst>
          </p:cNvPr>
          <p:cNvSpPr txBox="1"/>
          <p:nvPr/>
        </p:nvSpPr>
        <p:spPr>
          <a:xfrm>
            <a:off x="159111" y="3442359"/>
            <a:ext cx="8015897" cy="2031325"/>
          </a:xfrm>
          <a:prstGeom prst="rect">
            <a:avLst/>
          </a:prstGeom>
          <a:noFill/>
        </p:spPr>
        <p:txBody>
          <a:bodyPr wrap="square" rtlCol="0">
            <a:spAutoFit/>
          </a:bodyPr>
          <a:lstStyle/>
          <a:p>
            <a:r>
              <a:rPr lang="tr-TR" dirty="0"/>
              <a:t>• Zorbalığa uğradığında kendini öfkeli hissettiği için şiddete başvurma </a:t>
            </a:r>
          </a:p>
          <a:p>
            <a:r>
              <a:rPr lang="tr-TR" dirty="0"/>
              <a:t>• Arkadaşları tarafından kolaylıkla kışkırtılabilme ve başkalarını kışkırtabilme</a:t>
            </a:r>
          </a:p>
          <a:p>
            <a:r>
              <a:rPr lang="tr-TR" dirty="0"/>
              <a:t>• Düşük psikososyal uyum sürecine sahip olma </a:t>
            </a:r>
          </a:p>
          <a:p>
            <a:r>
              <a:rPr lang="tr-TR" dirty="0"/>
              <a:t>• Çabuk sinirlenme </a:t>
            </a:r>
          </a:p>
          <a:p>
            <a:r>
              <a:rPr lang="tr-TR" dirty="0"/>
              <a:t>• Aceleci ve öfkeli davranma </a:t>
            </a:r>
          </a:p>
          <a:p>
            <a:r>
              <a:rPr lang="tr-TR" dirty="0"/>
              <a:t>• Depresyon ve kaygı </a:t>
            </a:r>
          </a:p>
          <a:p>
            <a:r>
              <a:rPr lang="tr-TR" dirty="0"/>
              <a:t>• Yalnızlık </a:t>
            </a:r>
          </a:p>
        </p:txBody>
      </p:sp>
      <p:sp>
        <p:nvSpPr>
          <p:cNvPr id="11" name="Metin kutusu 10">
            <a:extLst>
              <a:ext uri="{FF2B5EF4-FFF2-40B4-BE49-F238E27FC236}">
                <a16:creationId xmlns:a16="http://schemas.microsoft.com/office/drawing/2014/main" id="{87D7937A-BD54-0BE1-050A-0A66260B9F11}"/>
              </a:ext>
            </a:extLst>
          </p:cNvPr>
          <p:cNvSpPr txBox="1"/>
          <p:nvPr/>
        </p:nvSpPr>
        <p:spPr>
          <a:xfrm>
            <a:off x="633046" y="2897945"/>
            <a:ext cx="10681835" cy="369332"/>
          </a:xfrm>
          <a:prstGeom prst="rect">
            <a:avLst/>
          </a:prstGeom>
          <a:noFill/>
        </p:spPr>
        <p:txBody>
          <a:bodyPr wrap="none" rtlCol="0">
            <a:spAutoFit/>
          </a:bodyPr>
          <a:lstStyle/>
          <a:p>
            <a:r>
              <a:rPr lang="tr-TR" b="1" dirty="0">
                <a:solidFill>
                  <a:srgbClr val="FF0000"/>
                </a:solidFill>
              </a:rPr>
              <a:t>HEM AKRAN ZORBALIĞI YAPAN HEM AKRAN ZORBALIĞA MARUZ KALAN ÖĞRENCİLERİN BİREYSEL ÖZELLİKLERİ</a:t>
            </a:r>
          </a:p>
        </p:txBody>
      </p:sp>
      <p:pic>
        <p:nvPicPr>
          <p:cNvPr id="3" name="Resim 2">
            <a:extLst>
              <a:ext uri="{FF2B5EF4-FFF2-40B4-BE49-F238E27FC236}">
                <a16:creationId xmlns:a16="http://schemas.microsoft.com/office/drawing/2014/main" id="{8C6DF84B-66F3-62DC-AA9A-D614AF418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068" y="5085100"/>
            <a:ext cx="7605932" cy="1772900"/>
          </a:xfrm>
          <a:prstGeom prst="rect">
            <a:avLst/>
          </a:prstGeom>
        </p:spPr>
      </p:pic>
    </p:spTree>
    <p:extLst>
      <p:ext uri="{BB962C8B-B14F-4D97-AF65-F5344CB8AC3E}">
        <p14:creationId xmlns:p14="http://schemas.microsoft.com/office/powerpoint/2010/main" val="275115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3812345" cy="646331"/>
          </a:xfrm>
          <a:prstGeom prst="rect">
            <a:avLst/>
          </a:prstGeom>
          <a:noFill/>
        </p:spPr>
        <p:txBody>
          <a:bodyPr wrap="square" rtlCol="0">
            <a:spAutoFit/>
          </a:bodyPr>
          <a:lstStyle/>
          <a:p>
            <a:r>
              <a:rPr lang="tr-TR" sz="3600" b="1" dirty="0"/>
              <a:t>Ailesel Faktörler</a:t>
            </a:r>
          </a:p>
        </p:txBody>
      </p:sp>
      <p:sp>
        <p:nvSpPr>
          <p:cNvPr id="5" name="Metin kutusu 4">
            <a:extLst>
              <a:ext uri="{FF2B5EF4-FFF2-40B4-BE49-F238E27FC236}">
                <a16:creationId xmlns:a16="http://schemas.microsoft.com/office/drawing/2014/main" id="{CAED331B-BB18-0B11-EF1D-F60858F01E22}"/>
              </a:ext>
            </a:extLst>
          </p:cNvPr>
          <p:cNvSpPr txBox="1"/>
          <p:nvPr/>
        </p:nvSpPr>
        <p:spPr>
          <a:xfrm>
            <a:off x="633045" y="2897945"/>
            <a:ext cx="5462955" cy="461665"/>
          </a:xfrm>
          <a:prstGeom prst="rect">
            <a:avLst/>
          </a:prstGeom>
          <a:noFill/>
        </p:spPr>
        <p:txBody>
          <a:bodyPr wrap="square" rtlCol="0">
            <a:spAutoFit/>
          </a:bodyPr>
          <a:lstStyle/>
          <a:p>
            <a:r>
              <a:rPr lang="tr-TR" sz="2400" b="1" dirty="0">
                <a:solidFill>
                  <a:srgbClr val="FF0000"/>
                </a:solidFill>
              </a:rPr>
              <a:t>Zorbalık yapan çocukların aileleri?</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407963" y="3429000"/>
            <a:ext cx="9254652" cy="1754326"/>
          </a:xfrm>
          <a:prstGeom prst="rect">
            <a:avLst/>
          </a:prstGeom>
          <a:noFill/>
        </p:spPr>
        <p:txBody>
          <a:bodyPr wrap="square" rtlCol="0">
            <a:spAutoFit/>
          </a:bodyPr>
          <a:lstStyle/>
          <a:p>
            <a:r>
              <a:rPr lang="tr-TR" dirty="0"/>
              <a:t>• İlgi, sevgi ve sıcaklıktan yoksun bir aile ortamı </a:t>
            </a:r>
          </a:p>
          <a:p>
            <a:r>
              <a:rPr lang="tr-TR" dirty="0"/>
              <a:t>• Fiziksel veya duygusal istismar uygulayan ebeveynler </a:t>
            </a:r>
          </a:p>
          <a:p>
            <a:r>
              <a:rPr lang="tr-TR" dirty="0"/>
              <a:t>• Saldırgan davranışları hoşgörü ile karşılayan ebeveynler </a:t>
            </a:r>
          </a:p>
          <a:p>
            <a:r>
              <a:rPr lang="tr-TR" dirty="0"/>
              <a:t>• Problem çözümünde fiziksel güç kullanan ebeveynler </a:t>
            </a:r>
          </a:p>
          <a:p>
            <a:r>
              <a:rPr lang="tr-TR" dirty="0"/>
              <a:t> Kardeşleri tarafından zorbalığa uğrayan veya kardeşlerine zorbalık yapan çocuklar </a:t>
            </a:r>
          </a:p>
          <a:p>
            <a:r>
              <a:rPr lang="tr-TR" dirty="0"/>
              <a:t>• Farklı aile yapısı (tek ebeveynli)</a:t>
            </a:r>
          </a:p>
        </p:txBody>
      </p:sp>
      <p:sp>
        <p:nvSpPr>
          <p:cNvPr id="10" name="Metin kutusu 9">
            <a:extLst>
              <a:ext uri="{FF2B5EF4-FFF2-40B4-BE49-F238E27FC236}">
                <a16:creationId xmlns:a16="http://schemas.microsoft.com/office/drawing/2014/main" id="{E329DCC8-4C23-1FCF-C212-518D9E8A7B3B}"/>
              </a:ext>
            </a:extLst>
          </p:cNvPr>
          <p:cNvSpPr txBox="1"/>
          <p:nvPr/>
        </p:nvSpPr>
        <p:spPr>
          <a:xfrm>
            <a:off x="407963" y="5520131"/>
            <a:ext cx="11342759" cy="707886"/>
          </a:xfrm>
          <a:prstGeom prst="rect">
            <a:avLst/>
          </a:prstGeom>
          <a:noFill/>
        </p:spPr>
        <p:txBody>
          <a:bodyPr wrap="square" rtlCol="0">
            <a:spAutoFit/>
          </a:bodyPr>
          <a:lstStyle/>
          <a:p>
            <a:pPr marL="285750" indent="-285750">
              <a:buFont typeface="Wingdings" panose="05000000000000000000" pitchFamily="2" charset="2"/>
              <a:buChar char="q"/>
            </a:pPr>
            <a:r>
              <a:rPr lang="tr-TR" sz="2000" dirty="0"/>
              <a:t>Ev ortamında saldırgan davranışları öğrenen çocukların bunu okulda da arkadaş ve öğretmenlerine karşı uyguladıkları tespit edilmiştir.</a:t>
            </a:r>
          </a:p>
        </p:txBody>
      </p:sp>
      <p:pic>
        <p:nvPicPr>
          <p:cNvPr id="3" name="Resim 2">
            <a:extLst>
              <a:ext uri="{FF2B5EF4-FFF2-40B4-BE49-F238E27FC236}">
                <a16:creationId xmlns:a16="http://schemas.microsoft.com/office/drawing/2014/main" id="{D88AE07B-94D5-53B1-0564-94EE03E57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999" y="2346896"/>
            <a:ext cx="3685232" cy="1934747"/>
          </a:xfrm>
          <a:prstGeom prst="rect">
            <a:avLst/>
          </a:prstGeom>
        </p:spPr>
      </p:pic>
    </p:spTree>
    <p:extLst>
      <p:ext uri="{BB962C8B-B14F-4D97-AF65-F5344CB8AC3E}">
        <p14:creationId xmlns:p14="http://schemas.microsoft.com/office/powerpoint/2010/main" val="21845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9718591D-D0EE-E6CC-7B2C-57965D84B824}"/>
              </a:ext>
            </a:extLst>
          </p:cNvPr>
          <p:cNvSpPr txBox="1"/>
          <p:nvPr/>
        </p:nvSpPr>
        <p:spPr>
          <a:xfrm>
            <a:off x="1012874" y="1997613"/>
            <a:ext cx="6358597" cy="4524315"/>
          </a:xfrm>
          <a:prstGeom prst="rect">
            <a:avLst/>
          </a:prstGeom>
          <a:noFill/>
        </p:spPr>
        <p:txBody>
          <a:bodyPr wrap="square" rtlCol="0">
            <a:spAutoFit/>
          </a:bodyPr>
          <a:lstStyle/>
          <a:p>
            <a:r>
              <a:rPr lang="tr-T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Akran;</a:t>
            </a:r>
            <a:r>
              <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eşit yaşlarda ortak geçmişleri, yaşantıları, değer yargıları ve sosyal paylaşımları olan bireyler olarak tanımlanmaktadır. Ergenlik döneminde ise akran farklı anlamların yüklendiği bir kavram olarak ortaya çıkar. </a:t>
            </a:r>
          </a:p>
          <a:p>
            <a:endPar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tr-T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Kelime anlamı olarak en bilinen ve yalın hali yaşıt olan akran, ergenlik döneminde; kendisine benzeyen süreçler yaşayan, en iyi anlayan, onayı önemsenen, yakın ilişki kurulan, örnek alınan ve en çok etkilenen kişiyi temsil eder.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2400" dirty="0"/>
          </a:p>
        </p:txBody>
      </p:sp>
      <p:pic>
        <p:nvPicPr>
          <p:cNvPr id="5" name="Resim 4">
            <a:extLst>
              <a:ext uri="{FF2B5EF4-FFF2-40B4-BE49-F238E27FC236}">
                <a16:creationId xmlns:a16="http://schemas.microsoft.com/office/drawing/2014/main" id="{DDF9C203-CF3A-6D8A-6B8F-8DE2302A4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097" y="2124221"/>
            <a:ext cx="3790071" cy="3790071"/>
          </a:xfrm>
          <a:prstGeom prst="rect">
            <a:avLst/>
          </a:prstGeom>
        </p:spPr>
      </p:pic>
    </p:spTree>
    <p:extLst>
      <p:ext uri="{BB962C8B-B14F-4D97-AF65-F5344CB8AC3E}">
        <p14:creationId xmlns:p14="http://schemas.microsoft.com/office/powerpoint/2010/main" val="64377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3812345" cy="646331"/>
          </a:xfrm>
          <a:prstGeom prst="rect">
            <a:avLst/>
          </a:prstGeom>
          <a:noFill/>
        </p:spPr>
        <p:txBody>
          <a:bodyPr wrap="square" rtlCol="0">
            <a:spAutoFit/>
          </a:bodyPr>
          <a:lstStyle/>
          <a:p>
            <a:r>
              <a:rPr lang="tr-TR" sz="3600" b="1" dirty="0"/>
              <a:t>Ailesel Faktörler</a:t>
            </a:r>
          </a:p>
        </p:txBody>
      </p:sp>
      <p:sp>
        <p:nvSpPr>
          <p:cNvPr id="5" name="Metin kutusu 4">
            <a:extLst>
              <a:ext uri="{FF2B5EF4-FFF2-40B4-BE49-F238E27FC236}">
                <a16:creationId xmlns:a16="http://schemas.microsoft.com/office/drawing/2014/main" id="{CAED331B-BB18-0B11-EF1D-F60858F01E22}"/>
              </a:ext>
            </a:extLst>
          </p:cNvPr>
          <p:cNvSpPr txBox="1"/>
          <p:nvPr/>
        </p:nvSpPr>
        <p:spPr>
          <a:xfrm>
            <a:off x="282016" y="2967335"/>
            <a:ext cx="5462955" cy="461665"/>
          </a:xfrm>
          <a:prstGeom prst="rect">
            <a:avLst/>
          </a:prstGeom>
          <a:noFill/>
        </p:spPr>
        <p:txBody>
          <a:bodyPr wrap="square" rtlCol="0">
            <a:spAutoFit/>
          </a:bodyPr>
          <a:lstStyle/>
          <a:p>
            <a:r>
              <a:rPr lang="tr-TR" sz="2400" b="1" dirty="0">
                <a:solidFill>
                  <a:srgbClr val="FF0000"/>
                </a:solidFill>
              </a:rPr>
              <a:t>Zorbalığa maruz kalan çocukların aileleri?</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407962" y="3429000"/>
            <a:ext cx="10674019" cy="2123658"/>
          </a:xfrm>
          <a:prstGeom prst="rect">
            <a:avLst/>
          </a:prstGeom>
          <a:noFill/>
        </p:spPr>
        <p:txBody>
          <a:bodyPr wrap="square" rtlCol="0">
            <a:spAutoFit/>
          </a:bodyPr>
          <a:lstStyle/>
          <a:p>
            <a:r>
              <a:rPr lang="tr-TR" dirty="0"/>
              <a:t>• Aşırı koruyucu, kollayıcı ve kontrolcü ebeveynler (çocuklar bağımsızlık ve kendine güven konularında sorunlar yaşayabilirler.) </a:t>
            </a:r>
          </a:p>
          <a:p>
            <a:r>
              <a:rPr lang="tr-TR" dirty="0"/>
              <a:t>• Farklı aile yapısı (tek ebeveynli) </a:t>
            </a:r>
          </a:p>
          <a:p>
            <a:endParaRPr lang="tr-TR" dirty="0"/>
          </a:p>
          <a:p>
            <a:pPr marL="285750" indent="-285750">
              <a:buFont typeface="Wingdings" panose="05000000000000000000" pitchFamily="2" charset="2"/>
              <a:buChar char="q"/>
            </a:pPr>
            <a:r>
              <a:rPr lang="tr-TR" sz="2000" b="1" u="sng" dirty="0">
                <a:solidFill>
                  <a:srgbClr val="FF0000"/>
                </a:solidFill>
              </a:rPr>
              <a:t>Anne ile ilişki</a:t>
            </a:r>
            <a:r>
              <a:rPr lang="tr-TR" sz="2000" dirty="0"/>
              <a:t>: Erkek çocukların anneleri ile çok yakın duygusal ilişki kurma eğilimi, annelerinse çocuklarına yaşından daha küçükmüş gibi davranma eğilimi </a:t>
            </a:r>
          </a:p>
          <a:p>
            <a:pPr marL="285750" indent="-285750">
              <a:buFont typeface="Wingdings" panose="05000000000000000000" pitchFamily="2" charset="2"/>
              <a:buChar char="q"/>
            </a:pPr>
            <a:r>
              <a:rPr lang="tr-TR" sz="2000" dirty="0"/>
              <a:t> </a:t>
            </a:r>
            <a:r>
              <a:rPr lang="tr-TR" sz="2000" b="1" dirty="0">
                <a:solidFill>
                  <a:srgbClr val="FF0000"/>
                </a:solidFill>
              </a:rPr>
              <a:t>Baba ile ilişki</a:t>
            </a:r>
            <a:r>
              <a:rPr lang="tr-TR" sz="2000" dirty="0"/>
              <a:t>: Uzak ve mesafeli bir ilişki, babalar genelde ya aşırı eleştirel ya da tamamen ilgisiz </a:t>
            </a:r>
          </a:p>
        </p:txBody>
      </p:sp>
      <p:pic>
        <p:nvPicPr>
          <p:cNvPr id="8" name="Resim 7">
            <a:extLst>
              <a:ext uri="{FF2B5EF4-FFF2-40B4-BE49-F238E27FC236}">
                <a16:creationId xmlns:a16="http://schemas.microsoft.com/office/drawing/2014/main" id="{1D6DD1B3-BFC0-6A03-AF9D-62E0E4070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691" y="1517528"/>
            <a:ext cx="3360647" cy="1764340"/>
          </a:xfrm>
          <a:prstGeom prst="rect">
            <a:avLst/>
          </a:prstGeom>
        </p:spPr>
      </p:pic>
    </p:spTree>
    <p:extLst>
      <p:ext uri="{BB962C8B-B14F-4D97-AF65-F5344CB8AC3E}">
        <p14:creationId xmlns:p14="http://schemas.microsoft.com/office/powerpoint/2010/main" val="356345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5010198" cy="646331"/>
          </a:xfrm>
          <a:prstGeom prst="rect">
            <a:avLst/>
          </a:prstGeom>
          <a:noFill/>
        </p:spPr>
        <p:txBody>
          <a:bodyPr wrap="square" rtlCol="0">
            <a:spAutoFit/>
          </a:bodyPr>
          <a:lstStyle/>
          <a:p>
            <a:r>
              <a:rPr lang="tr-TR" sz="3600" b="1" dirty="0"/>
              <a:t>Okula ilişkin Faktörler</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159112" y="2782669"/>
            <a:ext cx="10674019" cy="3416320"/>
          </a:xfrm>
          <a:prstGeom prst="rect">
            <a:avLst/>
          </a:prstGeom>
          <a:noFill/>
        </p:spPr>
        <p:txBody>
          <a:bodyPr wrap="square" rtlCol="0">
            <a:spAutoFit/>
          </a:bodyPr>
          <a:lstStyle/>
          <a:p>
            <a:r>
              <a:rPr lang="tr-TR" sz="2400" dirty="0"/>
              <a:t>• Zorbalığın sıklıkla meydana geldiği yerlerin (koridor, okul bahçesi ve oyun alanları) yetersiz denetimi </a:t>
            </a:r>
          </a:p>
          <a:p>
            <a:r>
              <a:rPr lang="tr-TR" sz="2400" dirty="0"/>
              <a:t>• Okul veya sınıf mevcudunun kalabalık olması </a:t>
            </a:r>
          </a:p>
          <a:p>
            <a:r>
              <a:rPr lang="tr-TR" sz="2400" dirty="0"/>
              <a:t>• Okulda saldırgan davranışların hoş görülmesi </a:t>
            </a:r>
          </a:p>
          <a:p>
            <a:r>
              <a:rPr lang="tr-TR" sz="2400" dirty="0"/>
              <a:t>• Öğretmenlerin öğrencilere yönelik </a:t>
            </a:r>
          </a:p>
          <a:p>
            <a:r>
              <a:rPr lang="tr-TR" sz="2400" dirty="0"/>
              <a:t>	 • </a:t>
            </a:r>
            <a:r>
              <a:rPr lang="tr-TR" sz="2000" dirty="0"/>
              <a:t>Uygun olmayan disiplin yöntemleri kullanması </a:t>
            </a:r>
          </a:p>
          <a:p>
            <a:r>
              <a:rPr lang="tr-TR" sz="2000" dirty="0"/>
              <a:t>	 • Şaka amaçlı uygunsuz sözel ifadeler kullanması </a:t>
            </a:r>
          </a:p>
          <a:p>
            <a:r>
              <a:rPr lang="tr-TR" sz="2400" dirty="0"/>
              <a:t>• Okulda akran zorbalığına yönelik politika ve kuralların olmaması </a:t>
            </a:r>
          </a:p>
          <a:p>
            <a:r>
              <a:rPr lang="tr-TR" sz="2400" dirty="0"/>
              <a:t>• Öğretmenlerin zorbalık davranışlarını fark edememesi veya görmezden gelmesi</a:t>
            </a:r>
          </a:p>
        </p:txBody>
      </p:sp>
      <p:pic>
        <p:nvPicPr>
          <p:cNvPr id="5" name="Resim 4">
            <a:extLst>
              <a:ext uri="{FF2B5EF4-FFF2-40B4-BE49-F238E27FC236}">
                <a16:creationId xmlns:a16="http://schemas.microsoft.com/office/drawing/2014/main" id="{7FB5DF91-C802-6643-FFBF-224250086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264" y="3429000"/>
            <a:ext cx="2838867" cy="1892105"/>
          </a:xfrm>
          <a:prstGeom prst="rect">
            <a:avLst/>
          </a:prstGeom>
        </p:spPr>
      </p:pic>
    </p:spTree>
    <p:extLst>
      <p:ext uri="{BB962C8B-B14F-4D97-AF65-F5344CB8AC3E}">
        <p14:creationId xmlns:p14="http://schemas.microsoft.com/office/powerpoint/2010/main" val="77839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307091"/>
            <a:ext cx="8914550" cy="769441"/>
          </a:xfrm>
          <a:prstGeom prst="rect">
            <a:avLst/>
          </a:prstGeom>
          <a:noFill/>
        </p:spPr>
        <p:txBody>
          <a:bodyPr wrap="square" rtlCol="0">
            <a:spAutoFit/>
          </a:bodyPr>
          <a:lstStyle/>
          <a:p>
            <a:r>
              <a:rPr lang="tr-TR" sz="4400" b="1" dirty="0"/>
              <a:t>Akran Zorbalığı ile İlişkili Faktörler</a:t>
            </a:r>
          </a:p>
        </p:txBody>
      </p:sp>
      <p:sp>
        <p:nvSpPr>
          <p:cNvPr id="6" name="Metin kutusu 5">
            <a:extLst>
              <a:ext uri="{FF2B5EF4-FFF2-40B4-BE49-F238E27FC236}">
                <a16:creationId xmlns:a16="http://schemas.microsoft.com/office/drawing/2014/main" id="{436560D5-3EB3-01E6-0DA2-92AEBA2E1697}"/>
              </a:ext>
            </a:extLst>
          </p:cNvPr>
          <p:cNvSpPr txBox="1"/>
          <p:nvPr/>
        </p:nvSpPr>
        <p:spPr>
          <a:xfrm>
            <a:off x="407963" y="2076532"/>
            <a:ext cx="5010198" cy="646331"/>
          </a:xfrm>
          <a:prstGeom prst="rect">
            <a:avLst/>
          </a:prstGeom>
          <a:noFill/>
        </p:spPr>
        <p:txBody>
          <a:bodyPr wrap="square" rtlCol="0">
            <a:spAutoFit/>
          </a:bodyPr>
          <a:lstStyle/>
          <a:p>
            <a:r>
              <a:rPr lang="tr-TR" sz="3600" b="1" dirty="0"/>
              <a:t>Çevresel Faktörler</a:t>
            </a:r>
          </a:p>
        </p:txBody>
      </p:sp>
      <p:sp>
        <p:nvSpPr>
          <p:cNvPr id="7" name="Metin kutusu 6">
            <a:extLst>
              <a:ext uri="{FF2B5EF4-FFF2-40B4-BE49-F238E27FC236}">
                <a16:creationId xmlns:a16="http://schemas.microsoft.com/office/drawing/2014/main" id="{5278D972-D2A6-ED4C-F91F-A82A36E79D9F}"/>
              </a:ext>
            </a:extLst>
          </p:cNvPr>
          <p:cNvSpPr txBox="1"/>
          <p:nvPr/>
        </p:nvSpPr>
        <p:spPr>
          <a:xfrm>
            <a:off x="159112" y="2782669"/>
            <a:ext cx="11291990" cy="3046988"/>
          </a:xfrm>
          <a:prstGeom prst="rect">
            <a:avLst/>
          </a:prstGeom>
          <a:noFill/>
        </p:spPr>
        <p:txBody>
          <a:bodyPr wrap="square" rtlCol="0">
            <a:spAutoFit/>
          </a:bodyPr>
          <a:lstStyle/>
          <a:p>
            <a:r>
              <a:rPr lang="tr-TR" sz="2800" dirty="0"/>
              <a:t>• Çocuğun içinde yaşadığı toplumsal çevre </a:t>
            </a:r>
          </a:p>
          <a:p>
            <a:r>
              <a:rPr lang="tr-TR" sz="2800" dirty="0"/>
              <a:t>	• </a:t>
            </a:r>
            <a:r>
              <a:rPr lang="tr-TR" sz="2400" dirty="0"/>
              <a:t>Şiddetin toplumsal olarak kabul gördüğü ve sıkça uygulandığı toplumlar </a:t>
            </a:r>
            <a:endParaRPr lang="tr-TR" sz="2800" dirty="0"/>
          </a:p>
          <a:p>
            <a:r>
              <a:rPr lang="tr-TR" sz="2800" dirty="0"/>
              <a:t>• Çocuğun yaşadığı mahallenin özellikleri </a:t>
            </a:r>
          </a:p>
          <a:p>
            <a:r>
              <a:rPr lang="tr-TR" sz="2800" dirty="0"/>
              <a:t>	• </a:t>
            </a:r>
            <a:r>
              <a:rPr lang="tr-TR" sz="2400" dirty="0"/>
              <a:t>Şiddetin ve yoksulluğun yoğun olduğu semtler; şiddet içerikli veya suça yönelik davranışlar (</a:t>
            </a:r>
            <a:r>
              <a:rPr lang="tr-TR" sz="2400" dirty="0" err="1"/>
              <a:t>örn</a:t>
            </a:r>
            <a:r>
              <a:rPr lang="tr-TR" sz="2400" dirty="0"/>
              <a:t>. sokak kavgası, çete üyesi olma, hırsızlık) </a:t>
            </a:r>
            <a:endParaRPr lang="tr-TR" sz="2800" dirty="0"/>
          </a:p>
          <a:p>
            <a:r>
              <a:rPr lang="tr-TR" sz="2800" dirty="0"/>
              <a:t>• Medyanın etkisi (TV, film, video oyunları, internet, sosyal medya) </a:t>
            </a:r>
          </a:p>
          <a:p>
            <a:r>
              <a:rPr lang="tr-TR" sz="2800" dirty="0"/>
              <a:t>	• </a:t>
            </a:r>
            <a:r>
              <a:rPr lang="tr-TR" sz="2400" dirty="0"/>
              <a:t>Televizyonda şiddet içerikli programlar izlemek ve bilgisayar oyunu oynamak</a:t>
            </a:r>
            <a:endParaRPr lang="tr-TR" sz="2800" dirty="0"/>
          </a:p>
        </p:txBody>
      </p:sp>
      <p:pic>
        <p:nvPicPr>
          <p:cNvPr id="3" name="Resim 2">
            <a:extLst>
              <a:ext uri="{FF2B5EF4-FFF2-40B4-BE49-F238E27FC236}">
                <a16:creationId xmlns:a16="http://schemas.microsoft.com/office/drawing/2014/main" id="{F3A54B25-FAE1-A9DF-AFE2-5EAB9F95F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609" y="1527024"/>
            <a:ext cx="3573279" cy="1745346"/>
          </a:xfrm>
          <a:prstGeom prst="rect">
            <a:avLst/>
          </a:prstGeom>
        </p:spPr>
      </p:pic>
    </p:spTree>
    <p:extLst>
      <p:ext uri="{BB962C8B-B14F-4D97-AF65-F5344CB8AC3E}">
        <p14:creationId xmlns:p14="http://schemas.microsoft.com/office/powerpoint/2010/main" val="373932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2559419" cy="461665"/>
          </a:xfrm>
          <a:prstGeom prst="rect">
            <a:avLst/>
          </a:prstGeom>
          <a:noFill/>
        </p:spPr>
        <p:txBody>
          <a:bodyPr wrap="none" rtlCol="0">
            <a:spAutoFit/>
          </a:bodyPr>
          <a:lstStyle/>
          <a:p>
            <a:r>
              <a:rPr lang="tr-TR" sz="2400" b="1" dirty="0">
                <a:solidFill>
                  <a:srgbClr val="FF0000"/>
                </a:solidFill>
              </a:rPr>
              <a:t>Zorbalık Yapanlar: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6256678" cy="3170099"/>
          </a:xfrm>
          <a:prstGeom prst="rect">
            <a:avLst/>
          </a:prstGeom>
          <a:noFill/>
        </p:spPr>
        <p:txBody>
          <a:bodyPr wrap="square" rtlCol="0">
            <a:spAutoFit/>
          </a:bodyPr>
          <a:lstStyle/>
          <a:p>
            <a:r>
              <a:rPr lang="tr-TR" sz="2000" dirty="0"/>
              <a:t>• </a:t>
            </a:r>
            <a:r>
              <a:rPr lang="tr-TR" dirty="0"/>
              <a:t>Okuldan kaçma, okuldaki kuralları çiğneme</a:t>
            </a:r>
          </a:p>
          <a:p>
            <a:r>
              <a:rPr lang="tr-TR" dirty="0"/>
              <a:t>• Öğretmenlere karşı gelme</a:t>
            </a:r>
          </a:p>
          <a:p>
            <a:r>
              <a:rPr lang="tr-TR" dirty="0"/>
              <a:t>• Okula karşı ilgisizlik, akademik başarıda düşüş</a:t>
            </a:r>
          </a:p>
          <a:p>
            <a:r>
              <a:rPr lang="tr-TR" dirty="0"/>
              <a:t>• Aileye veya öğretmene yönelik saldırgan ve şiddet içerikli davranışlar gösterme</a:t>
            </a:r>
          </a:p>
          <a:p>
            <a:r>
              <a:rPr lang="tr-TR" dirty="0"/>
              <a:t>• Yetersiz sosyal beceriler, soyutlanma ve yalnız kalma</a:t>
            </a:r>
          </a:p>
          <a:p>
            <a:r>
              <a:rPr lang="tr-TR" dirty="0"/>
              <a:t>• Erken yaşta alkol, sigara ve madde kullanımı</a:t>
            </a:r>
          </a:p>
          <a:p>
            <a:r>
              <a:rPr lang="tr-TR" dirty="0"/>
              <a:t>• Yetişkinlik döneminde: Suç ve şiddet olaylarına karışma, aile içi şiddet gösterme, riskli davranışlarda bulunma, madde kullanımı ve psikiyatrik hastalık riski </a:t>
            </a:r>
          </a:p>
          <a:p>
            <a:endParaRPr lang="tr-TR" dirty="0"/>
          </a:p>
        </p:txBody>
      </p:sp>
      <p:pic>
        <p:nvPicPr>
          <p:cNvPr id="9" name="Resim 8">
            <a:extLst>
              <a:ext uri="{FF2B5EF4-FFF2-40B4-BE49-F238E27FC236}">
                <a16:creationId xmlns:a16="http://schemas.microsoft.com/office/drawing/2014/main" id="{98F5B1E8-F6B3-9243-44BF-7845F4086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792" y="1528997"/>
            <a:ext cx="5201586" cy="4753452"/>
          </a:xfrm>
          <a:prstGeom prst="rect">
            <a:avLst/>
          </a:prstGeom>
        </p:spPr>
      </p:pic>
    </p:spTree>
    <p:extLst>
      <p:ext uri="{BB962C8B-B14F-4D97-AF65-F5344CB8AC3E}">
        <p14:creationId xmlns:p14="http://schemas.microsoft.com/office/powerpoint/2010/main" val="108002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3449727" cy="461665"/>
          </a:xfrm>
          <a:prstGeom prst="rect">
            <a:avLst/>
          </a:prstGeom>
          <a:noFill/>
        </p:spPr>
        <p:txBody>
          <a:bodyPr wrap="none" rtlCol="0">
            <a:spAutoFit/>
          </a:bodyPr>
          <a:lstStyle/>
          <a:p>
            <a:r>
              <a:rPr lang="tr-TR" sz="2400" b="1" dirty="0">
                <a:solidFill>
                  <a:srgbClr val="FF0000"/>
                </a:solidFill>
              </a:rPr>
              <a:t>Zorbalığa Maruz Kalanlar: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6256678" cy="3447098"/>
          </a:xfrm>
          <a:prstGeom prst="rect">
            <a:avLst/>
          </a:prstGeom>
          <a:noFill/>
        </p:spPr>
        <p:txBody>
          <a:bodyPr wrap="square" rtlCol="0">
            <a:spAutoFit/>
          </a:bodyPr>
          <a:lstStyle/>
          <a:p>
            <a:r>
              <a:rPr lang="tr-TR" sz="2000" dirty="0"/>
              <a:t>•</a:t>
            </a:r>
            <a:r>
              <a:rPr lang="tr-TR" dirty="0"/>
              <a:t>Kendisini değersiz ve mutsuz hissetme</a:t>
            </a:r>
          </a:p>
          <a:p>
            <a:r>
              <a:rPr lang="tr-TR" dirty="0"/>
              <a:t>• Kızgınlık, çaresizlik ve yalnızlık </a:t>
            </a:r>
          </a:p>
          <a:p>
            <a:r>
              <a:rPr lang="tr-TR" dirty="0"/>
              <a:t>• Uyku problemleri </a:t>
            </a:r>
          </a:p>
          <a:p>
            <a:r>
              <a:rPr lang="tr-TR" dirty="0"/>
              <a:t>• Fiziksel belirtiler (karın ağrısı, baş ağrısı, mide bulantısı) </a:t>
            </a:r>
          </a:p>
          <a:p>
            <a:r>
              <a:rPr lang="tr-TR" dirty="0"/>
              <a:t>• Okula karşı isteksizlik, okuldan uzaklaşma, okulda kendini güvensiz hissetme, akademik başarıda düşüş, konsantrasyon problemleri, okul veya sınıf değişikliği </a:t>
            </a:r>
          </a:p>
          <a:p>
            <a:r>
              <a:rPr lang="tr-TR" dirty="0"/>
              <a:t>• Düşük benlik saygısı </a:t>
            </a:r>
          </a:p>
          <a:p>
            <a:r>
              <a:rPr lang="tr-TR" dirty="0"/>
              <a:t>• Depresyon ve kaygı </a:t>
            </a:r>
          </a:p>
          <a:p>
            <a:r>
              <a:rPr lang="tr-TR" dirty="0"/>
              <a:t>• Kendine zarar verme düşünceleri ve girişimi </a:t>
            </a:r>
          </a:p>
          <a:p>
            <a:r>
              <a:rPr lang="tr-TR" dirty="0"/>
              <a:t>• Yetişkinlik döneminde: düşük benlik saygısı, depresyon ve kaygı problemleri, romantik ilişkilerde problem yaşama riski </a:t>
            </a:r>
          </a:p>
        </p:txBody>
      </p:sp>
      <p:pic>
        <p:nvPicPr>
          <p:cNvPr id="7" name="Resim 6">
            <a:extLst>
              <a:ext uri="{FF2B5EF4-FFF2-40B4-BE49-F238E27FC236}">
                <a16:creationId xmlns:a16="http://schemas.microsoft.com/office/drawing/2014/main" id="{41A228A6-C2A1-748C-42A9-18D730691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791" y="1473319"/>
            <a:ext cx="5426439" cy="4665720"/>
          </a:xfrm>
          <a:prstGeom prst="rect">
            <a:avLst/>
          </a:prstGeom>
        </p:spPr>
      </p:pic>
    </p:spTree>
    <p:extLst>
      <p:ext uri="{BB962C8B-B14F-4D97-AF65-F5344CB8AC3E}">
        <p14:creationId xmlns:p14="http://schemas.microsoft.com/office/powerpoint/2010/main" val="220834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5762283" cy="1200329"/>
          </a:xfrm>
          <a:prstGeom prst="rect">
            <a:avLst/>
          </a:prstGeom>
          <a:noFill/>
        </p:spPr>
        <p:txBody>
          <a:bodyPr wrap="none" rtlCol="0">
            <a:spAutoFit/>
          </a:bodyPr>
          <a:lstStyle/>
          <a:p>
            <a:endParaRPr lang="tr-TR" sz="2400" b="1" dirty="0">
              <a:solidFill>
                <a:srgbClr val="FF0000"/>
              </a:solidFill>
            </a:endParaRPr>
          </a:p>
          <a:p>
            <a:endParaRPr lang="tr-TR" sz="2400" b="1" dirty="0">
              <a:solidFill>
                <a:srgbClr val="FF0000"/>
              </a:solidFill>
            </a:endParaRPr>
          </a:p>
          <a:p>
            <a:r>
              <a:rPr lang="tr-TR" sz="2400" b="1" dirty="0">
                <a:solidFill>
                  <a:srgbClr val="FF0000"/>
                </a:solidFill>
              </a:rPr>
              <a:t>Zorbalık Yapan ve Zorbalığa Maruz Kalanlar: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713748" y="3513041"/>
            <a:ext cx="6256678" cy="1938992"/>
          </a:xfrm>
          <a:prstGeom prst="rect">
            <a:avLst/>
          </a:prstGeom>
          <a:noFill/>
        </p:spPr>
        <p:txBody>
          <a:bodyPr wrap="square" rtlCol="0">
            <a:spAutoFit/>
          </a:bodyPr>
          <a:lstStyle/>
          <a:p>
            <a:r>
              <a:rPr lang="tr-TR" sz="2000" dirty="0"/>
              <a:t>• Yüksek düzeyde saldırgan davranışlar </a:t>
            </a:r>
          </a:p>
          <a:p>
            <a:r>
              <a:rPr lang="tr-TR" sz="2000" dirty="0"/>
              <a:t>• Depresyon ve kaygı </a:t>
            </a:r>
          </a:p>
          <a:p>
            <a:r>
              <a:rPr lang="tr-TR" sz="2000" dirty="0"/>
              <a:t>• Duygusal stres </a:t>
            </a:r>
          </a:p>
          <a:p>
            <a:r>
              <a:rPr lang="tr-TR" sz="2000" dirty="0"/>
              <a:t>• Düşük benlik saygısı </a:t>
            </a:r>
          </a:p>
          <a:p>
            <a:r>
              <a:rPr lang="tr-TR" sz="2000" dirty="0"/>
              <a:t>• Arkadaşlık ilişkilerinde problemler </a:t>
            </a:r>
          </a:p>
          <a:p>
            <a:r>
              <a:rPr lang="tr-TR" sz="2000" dirty="0"/>
              <a:t>• Dışlanma</a:t>
            </a:r>
            <a:endParaRPr lang="tr-TR" dirty="0"/>
          </a:p>
        </p:txBody>
      </p:sp>
      <p:pic>
        <p:nvPicPr>
          <p:cNvPr id="3" name="Google Shape;271;p14">
            <a:extLst>
              <a:ext uri="{FF2B5EF4-FFF2-40B4-BE49-F238E27FC236}">
                <a16:creationId xmlns:a16="http://schemas.microsoft.com/office/drawing/2014/main" id="{9617A715-AA54-42F2-B7A0-41A09D05D419}"/>
              </a:ext>
            </a:extLst>
          </p:cNvPr>
          <p:cNvPicPr preferRelativeResize="0"/>
          <p:nvPr/>
        </p:nvPicPr>
        <p:blipFill rotWithShape="1">
          <a:blip r:embed="rId3">
            <a:alphaModFix/>
          </a:blip>
          <a:srcRect/>
          <a:stretch/>
        </p:blipFill>
        <p:spPr>
          <a:xfrm>
            <a:off x="7345180" y="2446411"/>
            <a:ext cx="3054833" cy="4072253"/>
          </a:xfrm>
          <a:prstGeom prst="rect">
            <a:avLst/>
          </a:prstGeom>
          <a:noFill/>
          <a:ln>
            <a:noFill/>
          </a:ln>
        </p:spPr>
      </p:pic>
    </p:spTree>
    <p:extLst>
      <p:ext uri="{BB962C8B-B14F-4D97-AF65-F5344CB8AC3E}">
        <p14:creationId xmlns:p14="http://schemas.microsoft.com/office/powerpoint/2010/main" val="330355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5201586" cy="769441"/>
          </a:xfrm>
          <a:prstGeom prst="rect">
            <a:avLst/>
          </a:prstGeom>
          <a:noFill/>
        </p:spPr>
        <p:txBody>
          <a:bodyPr wrap="square" rtlCol="0">
            <a:spAutoFit/>
          </a:bodyPr>
          <a:lstStyle/>
          <a:p>
            <a:r>
              <a:rPr lang="tr-TR" sz="4400" b="1" dirty="0"/>
              <a:t>Zorbalığın Sonuçları</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1465786" cy="461665"/>
          </a:xfrm>
          <a:prstGeom prst="rect">
            <a:avLst/>
          </a:prstGeom>
          <a:noFill/>
        </p:spPr>
        <p:txBody>
          <a:bodyPr wrap="none" rtlCol="0">
            <a:spAutoFit/>
          </a:bodyPr>
          <a:lstStyle/>
          <a:p>
            <a:r>
              <a:rPr lang="tr-TR" sz="2400" b="1" dirty="0">
                <a:solidFill>
                  <a:srgbClr val="FF0000"/>
                </a:solidFill>
              </a:rPr>
              <a:t>İzleyiciler:</a:t>
            </a:r>
            <a:endParaRPr lang="tr-TR" sz="2400"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5582120" cy="3170099"/>
          </a:xfrm>
          <a:prstGeom prst="rect">
            <a:avLst/>
          </a:prstGeom>
          <a:noFill/>
        </p:spPr>
        <p:txBody>
          <a:bodyPr wrap="square" rtlCol="0">
            <a:spAutoFit/>
          </a:bodyPr>
          <a:lstStyle/>
          <a:p>
            <a:r>
              <a:rPr lang="tr-TR" sz="2000" dirty="0"/>
              <a:t>• Benim de başıma gelebilir düşüncesi </a:t>
            </a:r>
          </a:p>
          <a:p>
            <a:r>
              <a:rPr lang="tr-TR" sz="2000" dirty="0"/>
              <a:t>• Kendini savunmak için sürekli tetikte olma hissi </a:t>
            </a:r>
          </a:p>
          <a:p>
            <a:r>
              <a:rPr lang="tr-TR" sz="2000" dirty="0"/>
              <a:t>• Zorbalığa maruz kalan öğrenciye yardım edemediği için suçluluk duyma veya güçsüz hissetme</a:t>
            </a:r>
          </a:p>
          <a:p>
            <a:r>
              <a:rPr lang="tr-TR" sz="2000" dirty="0"/>
              <a:t>• Zorbalık olaylarına katılması için baskı hissetme </a:t>
            </a:r>
          </a:p>
          <a:p>
            <a:r>
              <a:rPr lang="tr-TR" sz="2000" dirty="0"/>
              <a:t>• Mutsuzluk, üzüntü, umutsuzluk </a:t>
            </a:r>
          </a:p>
          <a:p>
            <a:r>
              <a:rPr lang="tr-TR" sz="2000" dirty="0"/>
              <a:t>• Korku, kaygı, endişe, tedirginlik </a:t>
            </a:r>
          </a:p>
          <a:p>
            <a:r>
              <a:rPr lang="tr-TR" sz="2000" dirty="0"/>
              <a:t>• Okulu sevmeme, okuldan uzaklaşma ve okulda kendini güvende hissetmeme </a:t>
            </a:r>
            <a:endParaRPr lang="tr-TR" dirty="0"/>
          </a:p>
        </p:txBody>
      </p:sp>
      <p:pic>
        <p:nvPicPr>
          <p:cNvPr id="10" name="Resim 9">
            <a:extLst>
              <a:ext uri="{FF2B5EF4-FFF2-40B4-BE49-F238E27FC236}">
                <a16:creationId xmlns:a16="http://schemas.microsoft.com/office/drawing/2014/main" id="{D7C62759-1E1C-0CF6-CE09-9A172362B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233" y="1980846"/>
            <a:ext cx="6096000" cy="4062984"/>
          </a:xfrm>
          <a:prstGeom prst="rect">
            <a:avLst/>
          </a:prstGeom>
        </p:spPr>
      </p:pic>
    </p:spTree>
    <p:extLst>
      <p:ext uri="{BB962C8B-B14F-4D97-AF65-F5344CB8AC3E}">
        <p14:creationId xmlns:p14="http://schemas.microsoft.com/office/powerpoint/2010/main" val="185130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283622"/>
            <a:ext cx="7156089" cy="1446550"/>
          </a:xfrm>
          <a:prstGeom prst="rect">
            <a:avLst/>
          </a:prstGeom>
          <a:noFill/>
        </p:spPr>
        <p:txBody>
          <a:bodyPr wrap="square" rtlCol="0">
            <a:spAutoFit/>
          </a:bodyPr>
          <a:lstStyle/>
          <a:p>
            <a:r>
              <a:rPr lang="tr-TR" sz="4400" dirty="0"/>
              <a:t>Çocuğunuzun Akran Zorbalığı Yaptığını Nasıl Anlarsınız?</a:t>
            </a:r>
            <a:endParaRPr lang="tr-TR" sz="4400" b="1"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8310330" cy="2246769"/>
          </a:xfrm>
          <a:prstGeom prst="rect">
            <a:avLst/>
          </a:prstGeom>
          <a:noFill/>
        </p:spPr>
        <p:txBody>
          <a:bodyPr wrap="square" rtlCol="0">
            <a:spAutoFit/>
          </a:bodyPr>
          <a:lstStyle/>
          <a:p>
            <a:r>
              <a:rPr lang="tr-TR" sz="2000" dirty="0"/>
              <a:t>• Düşünmeden, ani davranma</a:t>
            </a:r>
          </a:p>
          <a:p>
            <a:r>
              <a:rPr lang="tr-TR" sz="2000" dirty="0"/>
              <a:t>• Çabuk öfkelenme </a:t>
            </a:r>
          </a:p>
          <a:p>
            <a:r>
              <a:rPr lang="tr-TR" sz="2000" dirty="0"/>
              <a:t>• Farklılıklara karşı önyargılı veya tahammülsüz olma </a:t>
            </a:r>
          </a:p>
          <a:p>
            <a:r>
              <a:rPr lang="tr-TR" sz="2000" dirty="0"/>
              <a:t>• Kendi suçunu kabul etmeme, genelde hep karşı tarafı suçlama </a:t>
            </a:r>
          </a:p>
          <a:p>
            <a:r>
              <a:rPr lang="tr-TR" sz="2000" dirty="0"/>
              <a:t>• Öğretmen ve ebeveynlerine sıklıkla karşı gelme </a:t>
            </a:r>
          </a:p>
          <a:p>
            <a:r>
              <a:rPr lang="tr-TR" sz="2000" dirty="0"/>
              <a:t>• Akranlarına hükmetmeye, boyun eğdirmeye çalışma </a:t>
            </a:r>
          </a:p>
          <a:p>
            <a:r>
              <a:rPr lang="tr-TR" sz="2000" dirty="0"/>
              <a:t>• Başkalarının duygularına duyarlı olmama (empati kurmakta zorlanma) </a:t>
            </a:r>
          </a:p>
        </p:txBody>
      </p:sp>
      <p:pic>
        <p:nvPicPr>
          <p:cNvPr id="5" name="Resim 4">
            <a:extLst>
              <a:ext uri="{FF2B5EF4-FFF2-40B4-BE49-F238E27FC236}">
                <a16:creationId xmlns:a16="http://schemas.microsoft.com/office/drawing/2014/main" id="{39C2F953-1544-1FE3-14AB-946FD25D9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335" y="1492727"/>
            <a:ext cx="3856072" cy="3336985"/>
          </a:xfrm>
          <a:prstGeom prst="rect">
            <a:avLst/>
          </a:prstGeom>
        </p:spPr>
      </p:pic>
    </p:spTree>
    <p:extLst>
      <p:ext uri="{BB962C8B-B14F-4D97-AF65-F5344CB8AC3E}">
        <p14:creationId xmlns:p14="http://schemas.microsoft.com/office/powerpoint/2010/main" val="345061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283622"/>
            <a:ext cx="7156089" cy="1446550"/>
          </a:xfrm>
          <a:prstGeom prst="rect">
            <a:avLst/>
          </a:prstGeom>
          <a:noFill/>
        </p:spPr>
        <p:txBody>
          <a:bodyPr wrap="square" rtlCol="0">
            <a:spAutoFit/>
          </a:bodyPr>
          <a:lstStyle/>
          <a:p>
            <a:r>
              <a:rPr lang="tr-TR" sz="4400" dirty="0"/>
              <a:t>Çocuğunuz Zorbalık Yapıyorsa Neler Yapabilirsiniz?</a:t>
            </a:r>
            <a:endParaRPr lang="tr-TR" sz="4400" b="1"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691941"/>
            <a:ext cx="8250369" cy="3170099"/>
          </a:xfrm>
          <a:prstGeom prst="rect">
            <a:avLst/>
          </a:prstGeom>
          <a:noFill/>
        </p:spPr>
        <p:txBody>
          <a:bodyPr wrap="square" rtlCol="0">
            <a:spAutoFit/>
          </a:bodyPr>
          <a:lstStyle/>
          <a:p>
            <a:pPr marL="342900" indent="-342900">
              <a:buFont typeface="Arial" panose="020B0604020202020204" pitchFamily="34" charset="0"/>
              <a:buChar char="•"/>
            </a:pPr>
            <a:r>
              <a:rPr lang="tr-TR" sz="2000" dirty="0"/>
              <a:t>Çocuğunuzla zorbalık hakkında konuşun.</a:t>
            </a:r>
          </a:p>
          <a:p>
            <a:pPr marL="342900" indent="-342900">
              <a:buFont typeface="Arial" panose="020B0604020202020204" pitchFamily="34" charset="0"/>
              <a:buChar char="•"/>
            </a:pPr>
            <a:r>
              <a:rPr lang="tr-TR" sz="2000" dirty="0"/>
              <a:t>Zorbalık davranışlarına onay vermediğinizi belirtin.</a:t>
            </a:r>
          </a:p>
          <a:p>
            <a:pPr marL="342900" indent="-342900">
              <a:buFont typeface="Arial" panose="020B0604020202020204" pitchFamily="34" charset="0"/>
              <a:buChar char="•"/>
            </a:pPr>
            <a:r>
              <a:rPr lang="tr-TR" sz="2000" dirty="0"/>
              <a:t>Çocuğunuza yardımcı olun.</a:t>
            </a:r>
          </a:p>
          <a:p>
            <a:pPr marL="342900" indent="-342900">
              <a:buFont typeface="Arial" panose="020B0604020202020204" pitchFamily="34" charset="0"/>
              <a:buChar char="•"/>
            </a:pPr>
            <a:r>
              <a:rPr lang="tr-TR" sz="2000" dirty="0"/>
              <a:t>Çocuğunuzu sosyal ve duygusal beceriler (paylaşma, yardım etme, duyguların ifade edilmesi) konusunda destekleyin.</a:t>
            </a:r>
          </a:p>
          <a:p>
            <a:pPr marL="342900" indent="-342900">
              <a:buFont typeface="Arial" panose="020B0604020202020204" pitchFamily="34" charset="0"/>
              <a:buChar char="•"/>
            </a:pPr>
            <a:r>
              <a:rPr lang="tr-TR" sz="2000" dirty="0"/>
              <a:t>Okulu bilgilendirin.</a:t>
            </a:r>
          </a:p>
          <a:p>
            <a:pPr marL="342900" indent="-342900">
              <a:buFont typeface="Arial" panose="020B0604020202020204" pitchFamily="34" charset="0"/>
              <a:buChar char="•"/>
            </a:pPr>
            <a:r>
              <a:rPr lang="tr-TR" sz="2000" dirty="0"/>
              <a:t>Zorbalığa maruz kalan arkadaşının kendini nasıl hissedebileceği hakkında konuşun.</a:t>
            </a:r>
          </a:p>
          <a:p>
            <a:pPr marL="342900" indent="-342900">
              <a:buFont typeface="Arial" panose="020B0604020202020204" pitchFamily="34" charset="0"/>
              <a:buChar char="•"/>
            </a:pPr>
            <a:r>
              <a:rPr lang="tr-TR" sz="2000" dirty="0"/>
              <a:t>Çocuğunuza olumsuz davranışlarını değiştirebileceği konusunda güvendiğinizi belirtin, gösterin.</a:t>
            </a:r>
          </a:p>
        </p:txBody>
      </p:sp>
      <p:pic>
        <p:nvPicPr>
          <p:cNvPr id="5" name="Resim 4">
            <a:extLst>
              <a:ext uri="{FF2B5EF4-FFF2-40B4-BE49-F238E27FC236}">
                <a16:creationId xmlns:a16="http://schemas.microsoft.com/office/drawing/2014/main" id="{6AD6DB47-4FD7-D335-8C69-85C0B16FF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208" y="1708806"/>
            <a:ext cx="3897253" cy="2593445"/>
          </a:xfrm>
          <a:prstGeom prst="rect">
            <a:avLst/>
          </a:prstGeom>
        </p:spPr>
      </p:pic>
    </p:spTree>
    <p:extLst>
      <p:ext uri="{BB962C8B-B14F-4D97-AF65-F5344CB8AC3E}">
        <p14:creationId xmlns:p14="http://schemas.microsoft.com/office/powerpoint/2010/main" val="20136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283622"/>
            <a:ext cx="7156089" cy="1446550"/>
          </a:xfrm>
          <a:prstGeom prst="rect">
            <a:avLst/>
          </a:prstGeom>
          <a:noFill/>
        </p:spPr>
        <p:txBody>
          <a:bodyPr wrap="square" rtlCol="0">
            <a:spAutoFit/>
          </a:bodyPr>
          <a:lstStyle/>
          <a:p>
            <a:r>
              <a:rPr lang="tr-TR" sz="4400" dirty="0"/>
              <a:t>Çocuğunuzun Zorbalığa Maruz Kaldığını Nasıl Anlarsınız?</a:t>
            </a:r>
            <a:endParaRPr lang="tr-TR" sz="4400" b="1"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3" y="2691941"/>
            <a:ext cx="9779366" cy="2246769"/>
          </a:xfrm>
          <a:prstGeom prst="rect">
            <a:avLst/>
          </a:prstGeom>
          <a:noFill/>
        </p:spPr>
        <p:txBody>
          <a:bodyPr wrap="square" rtlCol="0">
            <a:spAutoFit/>
          </a:bodyPr>
          <a:lstStyle/>
          <a:p>
            <a:pPr marL="342900" indent="-342900">
              <a:buFont typeface="Arial" panose="020B0604020202020204" pitchFamily="34" charset="0"/>
              <a:buChar char="•"/>
            </a:pPr>
            <a:r>
              <a:rPr lang="tr-TR" sz="2000" dirty="0"/>
              <a:t>Vücudunda morluk, çizik, yara vb. belirtiler </a:t>
            </a:r>
          </a:p>
          <a:p>
            <a:pPr marL="342900" indent="-342900">
              <a:buFont typeface="Arial" panose="020B0604020202020204" pitchFamily="34" charset="0"/>
              <a:buChar char="•"/>
            </a:pPr>
            <a:r>
              <a:rPr lang="tr-TR" sz="2000" dirty="0"/>
              <a:t> Normalde okulu sevmesine rağmen okula gitmek istememe </a:t>
            </a:r>
          </a:p>
          <a:p>
            <a:pPr marL="342900" indent="-342900">
              <a:buFont typeface="Arial" panose="020B0604020202020204" pitchFamily="34" charset="0"/>
              <a:buChar char="•"/>
            </a:pPr>
            <a:r>
              <a:rPr lang="tr-TR" sz="2000" dirty="0"/>
              <a:t> Sık sık baş ağrısı, karın ağrısı, iştah kaybı gibi fiziksel problemlerden şikayet etme </a:t>
            </a:r>
          </a:p>
          <a:p>
            <a:pPr marL="342900" indent="-342900">
              <a:buFont typeface="Arial" panose="020B0604020202020204" pitchFamily="34" charset="0"/>
              <a:buChar char="•"/>
            </a:pPr>
            <a:r>
              <a:rPr lang="tr-TR" sz="2000" dirty="0"/>
              <a:t> Eski neşesini kaybetmiş olma, yapmaktan hoşlandığı şeyleri yapmak istememe </a:t>
            </a:r>
          </a:p>
          <a:p>
            <a:pPr marL="342900" indent="-342900">
              <a:buFont typeface="Arial" panose="020B0604020202020204" pitchFamily="34" charset="0"/>
              <a:buChar char="•"/>
            </a:pPr>
            <a:r>
              <a:rPr lang="tr-TR" sz="2000" dirty="0"/>
              <a:t> İçe kapanma, ağlama krizleri </a:t>
            </a:r>
          </a:p>
          <a:p>
            <a:pPr marL="342900" indent="-342900">
              <a:buFont typeface="Arial" panose="020B0604020202020204" pitchFamily="34" charset="0"/>
              <a:buChar char="•"/>
            </a:pPr>
            <a:r>
              <a:rPr lang="tr-TR" sz="2000" dirty="0"/>
              <a:t> Uykuya dalmakta güçlük yaşama, kabuslar görme </a:t>
            </a:r>
          </a:p>
          <a:p>
            <a:pPr marL="342900" indent="-342900">
              <a:buFont typeface="Arial" panose="020B0604020202020204" pitchFamily="34" charset="0"/>
              <a:buChar char="•"/>
            </a:pPr>
            <a:r>
              <a:rPr lang="tr-TR" sz="2000" dirty="0"/>
              <a:t>Her an kötü bir şey olacakmış gibi endişeli ve tedirgin davranma</a:t>
            </a:r>
          </a:p>
        </p:txBody>
      </p:sp>
      <p:pic>
        <p:nvPicPr>
          <p:cNvPr id="5" name="Resim 4">
            <a:extLst>
              <a:ext uri="{FF2B5EF4-FFF2-40B4-BE49-F238E27FC236}">
                <a16:creationId xmlns:a16="http://schemas.microsoft.com/office/drawing/2014/main" id="{E9B4019D-8947-3575-9867-AA9FEC64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492" y="3415814"/>
            <a:ext cx="3488493" cy="3442186"/>
          </a:xfrm>
          <a:prstGeom prst="rect">
            <a:avLst/>
          </a:prstGeom>
        </p:spPr>
      </p:pic>
    </p:spTree>
    <p:extLst>
      <p:ext uri="{BB962C8B-B14F-4D97-AF65-F5344CB8AC3E}">
        <p14:creationId xmlns:p14="http://schemas.microsoft.com/office/powerpoint/2010/main" val="55035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9718591D-D0EE-E6CC-7B2C-57965D84B824}"/>
              </a:ext>
            </a:extLst>
          </p:cNvPr>
          <p:cNvSpPr txBox="1"/>
          <p:nvPr/>
        </p:nvSpPr>
        <p:spPr>
          <a:xfrm>
            <a:off x="248376" y="1652839"/>
            <a:ext cx="6358597" cy="584775"/>
          </a:xfrm>
          <a:prstGeom prst="rect">
            <a:avLst/>
          </a:prstGeom>
          <a:noFill/>
        </p:spPr>
        <p:txBody>
          <a:bodyPr wrap="square" rtlCol="0">
            <a:spAutoFit/>
          </a:bodyPr>
          <a:lstStyle/>
          <a:p>
            <a:r>
              <a:rPr lang="tr-TR" sz="3200" b="1" dirty="0">
                <a:solidFill>
                  <a:srgbClr val="FF0000"/>
                </a:solidFill>
                <a:latin typeface="Times New Roman" panose="02020603050405020304" pitchFamily="18" charset="0"/>
                <a:cs typeface="Times New Roman" panose="02020603050405020304" pitchFamily="18" charset="0"/>
              </a:rPr>
              <a:t>AKRAN ZORBALIĞI NEDİR?</a:t>
            </a:r>
          </a:p>
        </p:txBody>
      </p:sp>
      <p:sp>
        <p:nvSpPr>
          <p:cNvPr id="6" name="Metin kutusu 5">
            <a:extLst>
              <a:ext uri="{FF2B5EF4-FFF2-40B4-BE49-F238E27FC236}">
                <a16:creationId xmlns:a16="http://schemas.microsoft.com/office/drawing/2014/main" id="{0FA732E5-6E73-BF1A-62A7-F1EEFC7D5AE1}"/>
              </a:ext>
            </a:extLst>
          </p:cNvPr>
          <p:cNvSpPr txBox="1"/>
          <p:nvPr/>
        </p:nvSpPr>
        <p:spPr>
          <a:xfrm>
            <a:off x="248376" y="2237614"/>
            <a:ext cx="7111794" cy="4154984"/>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Zorbalık</a:t>
            </a:r>
            <a:r>
              <a:rPr lang="tr-TR" sz="2400" dirty="0">
                <a:latin typeface="Times New Roman" panose="02020603050405020304" pitchFamily="18" charset="0"/>
                <a:cs typeface="Times New Roman" panose="02020603050405020304" pitchFamily="18" charset="0"/>
              </a:rPr>
              <a:t>; bir mağdura bir kişi ya da grup tarafından yöneltilen takılma, kızdırma, tehdit etme, vurma gibi doğrudan davranışları içerebileceği gibi, etkinliklere dâhil etmeme, bilinçli şekilde sosyal olarak toplumun ya da bir grubun dışında tutma biçiminde dolaylı da olabilir. </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Okullarda sıklıkla karşılaştığımız </a:t>
            </a:r>
            <a:r>
              <a:rPr lang="tr-TR" sz="2400" dirty="0">
                <a:solidFill>
                  <a:srgbClr val="FF0000"/>
                </a:solidFill>
                <a:latin typeface="Times New Roman" panose="02020603050405020304" pitchFamily="18" charset="0"/>
                <a:cs typeface="Times New Roman" panose="02020603050405020304" pitchFamily="18" charset="0"/>
              </a:rPr>
              <a:t>akran zorbalığı </a:t>
            </a:r>
            <a:r>
              <a:rPr lang="tr-TR" sz="2400" dirty="0">
                <a:latin typeface="Times New Roman" panose="02020603050405020304" pitchFamily="18" charset="0"/>
                <a:cs typeface="Times New Roman" panose="02020603050405020304" pitchFamily="18" charset="0"/>
              </a:rPr>
              <a:t>ise</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bir veya birkaç öğrencinin bir başka öğrenciye karşı yaptığı saldırgan davranışlar’ olarak tanımlanmaktadır.</a:t>
            </a:r>
          </a:p>
        </p:txBody>
      </p:sp>
      <p:pic>
        <p:nvPicPr>
          <p:cNvPr id="8" name="Resim 7">
            <a:extLst>
              <a:ext uri="{FF2B5EF4-FFF2-40B4-BE49-F238E27FC236}">
                <a16:creationId xmlns:a16="http://schemas.microsoft.com/office/drawing/2014/main" id="{B41572E5-0CAE-9BD8-B32F-FCF22C96D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003" y="1652839"/>
            <a:ext cx="4073927" cy="4786703"/>
          </a:xfrm>
          <a:prstGeom prst="rect">
            <a:avLst/>
          </a:prstGeom>
        </p:spPr>
      </p:pic>
    </p:spTree>
    <p:extLst>
      <p:ext uri="{BB962C8B-B14F-4D97-AF65-F5344CB8AC3E}">
        <p14:creationId xmlns:p14="http://schemas.microsoft.com/office/powerpoint/2010/main" val="3513738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E0143B3-C1C5-1CFB-7637-EC31A21BA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3167" y="1223889"/>
            <a:ext cx="3395665" cy="3395665"/>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283622"/>
            <a:ext cx="7156089" cy="1446550"/>
          </a:xfrm>
          <a:prstGeom prst="rect">
            <a:avLst/>
          </a:prstGeom>
          <a:noFill/>
        </p:spPr>
        <p:txBody>
          <a:bodyPr wrap="square" rtlCol="0">
            <a:spAutoFit/>
          </a:bodyPr>
          <a:lstStyle/>
          <a:p>
            <a:r>
              <a:rPr lang="tr-TR" sz="4400" dirty="0"/>
              <a:t>Çocuğunuz Zorbalığa Maruz Kalıyorsa Neler Yapabilirsiniz?</a:t>
            </a:r>
            <a:endParaRPr lang="tr-TR" sz="4400" b="1" dirty="0"/>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691941"/>
            <a:ext cx="8954907" cy="2554545"/>
          </a:xfrm>
          <a:prstGeom prst="rect">
            <a:avLst/>
          </a:prstGeom>
          <a:noFill/>
        </p:spPr>
        <p:txBody>
          <a:bodyPr wrap="square" rtlCol="0">
            <a:spAutoFit/>
          </a:bodyPr>
          <a:lstStyle/>
          <a:p>
            <a:pPr marL="342900" indent="-342900">
              <a:buFont typeface="Arial" panose="020B0604020202020204" pitchFamily="34" charset="0"/>
              <a:buChar char="•"/>
            </a:pPr>
            <a:r>
              <a:rPr lang="tr-TR" sz="2000" dirty="0"/>
              <a:t>Çocuğunuzla konuşun ve onu destekleyin.</a:t>
            </a:r>
          </a:p>
          <a:p>
            <a:pPr marL="342900" indent="-342900">
              <a:buFont typeface="Arial" panose="020B0604020202020204" pitchFamily="34" charset="0"/>
              <a:buChar char="•"/>
            </a:pPr>
            <a:r>
              <a:rPr lang="tr-TR" sz="2000" dirty="0"/>
              <a:t>Zorbalıkla baş edebilmesi için ona yardımcı olun.</a:t>
            </a:r>
          </a:p>
          <a:p>
            <a:pPr marL="342900" indent="-342900">
              <a:buFont typeface="Arial" panose="020B0604020202020204" pitchFamily="34" charset="0"/>
              <a:buChar char="•"/>
            </a:pPr>
            <a:r>
              <a:rPr lang="tr-TR" sz="2000" dirty="0"/>
              <a:t>Çocuğunuzu sosyal ve duygusal beceriler konusunda destekleyin.</a:t>
            </a:r>
          </a:p>
          <a:p>
            <a:pPr marL="342900" indent="-342900">
              <a:buFont typeface="Arial" panose="020B0604020202020204" pitchFamily="34" charset="0"/>
              <a:buChar char="•"/>
            </a:pPr>
            <a:r>
              <a:rPr lang="tr-TR" sz="2000" dirty="0"/>
              <a:t>Okulu bilgilendirin.</a:t>
            </a:r>
          </a:p>
          <a:p>
            <a:pPr marL="342900" indent="-342900">
              <a:buFont typeface="Arial" panose="020B0604020202020204" pitchFamily="34" charset="0"/>
              <a:buChar char="•"/>
            </a:pPr>
            <a:r>
              <a:rPr lang="tr-TR" sz="2000" dirty="0"/>
              <a:t>Zorbalığa uğramanın onun bir hatası olmadığını açık bir şekilde ifade edin.</a:t>
            </a:r>
          </a:p>
          <a:p>
            <a:pPr marL="342900" indent="-342900">
              <a:buFont typeface="Arial" panose="020B0604020202020204" pitchFamily="34" charset="0"/>
              <a:buChar char="•"/>
            </a:pPr>
            <a:r>
              <a:rPr lang="tr-TR" sz="2000" dirty="0"/>
              <a:t>Böyle bir durumda okulda kimden ve ne şekilde yardım isteyebileceğini konuşun, çocuğunu yardım isteme konusunda cesaretlendirin.</a:t>
            </a:r>
          </a:p>
          <a:p>
            <a:pPr marL="342900" indent="-342900">
              <a:buFont typeface="Arial" panose="020B0604020202020204" pitchFamily="34" charset="0"/>
              <a:buChar char="•"/>
            </a:pPr>
            <a:r>
              <a:rPr lang="tr-TR" sz="2000" dirty="0"/>
              <a:t>Özgüvenini yeniden kazanması için olumlu özelliklerini vurgulayın</a:t>
            </a:r>
          </a:p>
        </p:txBody>
      </p:sp>
    </p:spTree>
    <p:extLst>
      <p:ext uri="{BB962C8B-B14F-4D97-AF65-F5344CB8AC3E}">
        <p14:creationId xmlns:p14="http://schemas.microsoft.com/office/powerpoint/2010/main" val="235114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1" y="1307091"/>
            <a:ext cx="12032889" cy="646331"/>
          </a:xfrm>
          <a:prstGeom prst="rect">
            <a:avLst/>
          </a:prstGeom>
          <a:noFill/>
        </p:spPr>
        <p:txBody>
          <a:bodyPr wrap="square" rtlCol="0">
            <a:spAutoFit/>
          </a:bodyPr>
          <a:lstStyle/>
          <a:p>
            <a:pPr algn="ctr"/>
            <a:r>
              <a:rPr lang="tr-TR" sz="3600" b="1" dirty="0"/>
              <a:t>Kaynakça</a:t>
            </a:r>
          </a:p>
        </p:txBody>
      </p:sp>
      <p:sp>
        <p:nvSpPr>
          <p:cNvPr id="6" name="Metin kutusu 5">
            <a:extLst>
              <a:ext uri="{FF2B5EF4-FFF2-40B4-BE49-F238E27FC236}">
                <a16:creationId xmlns:a16="http://schemas.microsoft.com/office/drawing/2014/main" id="{7AAE97F5-4E69-4F05-5AE7-A06FE6563EF6}"/>
              </a:ext>
            </a:extLst>
          </p:cNvPr>
          <p:cNvSpPr txBox="1"/>
          <p:nvPr/>
        </p:nvSpPr>
        <p:spPr>
          <a:xfrm>
            <a:off x="159111" y="2476642"/>
            <a:ext cx="11833020" cy="3192797"/>
          </a:xfrm>
          <a:prstGeom prst="rect">
            <a:avLst/>
          </a:prstGeom>
          <a:noFill/>
        </p:spPr>
        <p:txBody>
          <a:bodyPr wrap="square" rtlCol="0">
            <a:spAutoFit/>
          </a:bodyPr>
          <a:lstStyle/>
          <a:p>
            <a:r>
              <a:rPr lang="tr-TR" sz="2000" dirty="0">
                <a:hlinkClick r:id="rId3"/>
              </a:rPr>
              <a:t>         https://orgm.meb.gov.tr/www/akran-zorbaligi/icerik/2085</a:t>
            </a:r>
            <a:endParaRPr lang="tr-TR" sz="2000" dirty="0"/>
          </a:p>
          <a:p>
            <a:pPr indent="449580">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Ayran, G. (2013). </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Ergenlerde akran zorbalığı ile ebeveynlerin çocuk yetiştirme tutumları arasındaki ilişkinin belirlenmesi. </a:t>
            </a:r>
            <a:r>
              <a:rPr lang="tr-TR" sz="1800" dirty="0">
                <a:effectLst/>
                <a:latin typeface="Calibri" panose="020F0502020204030204" pitchFamily="34" charset="0"/>
                <a:ea typeface="Calibri" panose="020F0502020204030204" pitchFamily="34" charset="0"/>
                <a:cs typeface="Times New Roman" panose="02020603050405020304" pitchFamily="18" charset="0"/>
              </a:rPr>
              <a:t>Yüksek lisans tezi.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Atatürk Üniversitesi, Erzurum.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Kaşıkçı, F. (2018). </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Ergenlerde akran zorbalığı ile başa çıkma stratejileriyle bilişsel çarpıtmalar ve öz düzenleme becerileri arasındaki ilişkinin incelenmesi. </a:t>
            </a:r>
            <a:r>
              <a:rPr lang="tr-TR" sz="1800" dirty="0">
                <a:effectLst/>
                <a:latin typeface="Calibri" panose="020F0502020204030204" pitchFamily="34" charset="0"/>
                <a:ea typeface="Calibri" panose="020F0502020204030204" pitchFamily="34" charset="0"/>
                <a:cs typeface="Times New Roman" panose="02020603050405020304" pitchFamily="18" charset="0"/>
              </a:rPr>
              <a:t>Yüksek lisans tezi.</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Atatürk Üniversitesi, Erzurum.</a:t>
            </a:r>
          </a:p>
          <a:p>
            <a:pPr indent="449580">
              <a:lnSpc>
                <a:spcPct val="107000"/>
              </a:lnSpc>
              <a:spcAft>
                <a:spcPts val="80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Kızılkan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 O. (2017). ERGENLERDE </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Akran zorbalığı, sosyal destek ve depresyon arasındaki ilişkilerin değerlendirilmesi.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Yüksek Lisans Tezi. </a:t>
            </a:r>
            <a:r>
              <a:rPr lang="tr-TR" sz="1800" dirty="0">
                <a:latin typeface="Times New Roman" panose="02020603050405020304" pitchFamily="18" charset="0"/>
                <a:ea typeface="Calibri" panose="020F0502020204030204" pitchFamily="34" charset="0"/>
                <a:cs typeface="Times New Roman" panose="02020603050405020304" pitchFamily="18" charset="0"/>
              </a:rPr>
              <a:t>Beykent Üniversitesi. İstanbul.</a:t>
            </a:r>
          </a:p>
          <a:p>
            <a:pPr indent="449580">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Tree>
    <p:extLst>
      <p:ext uri="{BB962C8B-B14F-4D97-AF65-F5344CB8AC3E}">
        <p14:creationId xmlns:p14="http://schemas.microsoft.com/office/powerpoint/2010/main" val="2175624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B61283F7-5464-A740-0778-579985AB1BE7}"/>
              </a:ext>
            </a:extLst>
          </p:cNvPr>
          <p:cNvSpPr txBox="1"/>
          <p:nvPr/>
        </p:nvSpPr>
        <p:spPr>
          <a:xfrm>
            <a:off x="3024554" y="3105834"/>
            <a:ext cx="6443687" cy="646331"/>
          </a:xfrm>
          <a:prstGeom prst="rect">
            <a:avLst/>
          </a:prstGeom>
          <a:noFill/>
        </p:spPr>
        <p:txBody>
          <a:bodyPr wrap="none" rtlCol="0">
            <a:spAutoFit/>
          </a:bodyPr>
          <a:lstStyle/>
          <a:p>
            <a:r>
              <a:rPr lang="tr-TR" sz="3600" b="1" dirty="0">
                <a:solidFill>
                  <a:srgbClr val="FF0000"/>
                </a:solidFill>
              </a:rPr>
              <a:t>DİNLEDİĞİNİZ İÇİN TEŞEKKÜRLER</a:t>
            </a:r>
          </a:p>
        </p:txBody>
      </p:sp>
    </p:spTree>
    <p:extLst>
      <p:ext uri="{BB962C8B-B14F-4D97-AF65-F5344CB8AC3E}">
        <p14:creationId xmlns:p14="http://schemas.microsoft.com/office/powerpoint/2010/main" val="212360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EE7E9B0-14D3-4B7B-FB82-30F93EDA77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8962" y="2348744"/>
            <a:ext cx="4127223" cy="2750794"/>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FA95B872-03EE-BC70-0400-FFC0B4374FA1}"/>
              </a:ext>
            </a:extLst>
          </p:cNvPr>
          <p:cNvSpPr txBox="1"/>
          <p:nvPr/>
        </p:nvSpPr>
        <p:spPr>
          <a:xfrm>
            <a:off x="293578" y="2348744"/>
            <a:ext cx="6949440" cy="3046988"/>
          </a:xfrm>
          <a:prstGeom prst="rect">
            <a:avLst/>
          </a:prstGeom>
          <a:noFill/>
        </p:spPr>
        <p:txBody>
          <a:bodyPr wrap="square" rtlCol="0">
            <a:spAutoFit/>
          </a:bodyPr>
          <a:lstStyle/>
          <a:p>
            <a:r>
              <a:rPr lang="tr-TR" sz="2400" dirty="0" err="1"/>
              <a:t>Olweus’a</a:t>
            </a:r>
            <a:r>
              <a:rPr lang="tr-TR" sz="2400" dirty="0"/>
              <a:t> (1993) göre akran zorbalığının 3 temel özelliği vardır: </a:t>
            </a:r>
          </a:p>
          <a:p>
            <a:r>
              <a:rPr lang="tr-TR" sz="2400" dirty="0"/>
              <a:t>• </a:t>
            </a:r>
            <a:r>
              <a:rPr lang="tr-TR" sz="2400" dirty="0">
                <a:solidFill>
                  <a:srgbClr val="FF0000"/>
                </a:solidFill>
              </a:rPr>
              <a:t>Bilinçli ve kasıtlı </a:t>
            </a:r>
            <a:r>
              <a:rPr lang="tr-TR" sz="2400" dirty="0"/>
              <a:t>olarak karşı tarafı </a:t>
            </a:r>
            <a:r>
              <a:rPr lang="tr-TR" sz="2400" dirty="0">
                <a:solidFill>
                  <a:srgbClr val="FF0000"/>
                </a:solidFill>
              </a:rPr>
              <a:t>incitmeye ve zarar vermeye</a:t>
            </a:r>
            <a:r>
              <a:rPr lang="tr-TR" sz="2400" dirty="0"/>
              <a:t> yönelik olması </a:t>
            </a:r>
          </a:p>
          <a:p>
            <a:r>
              <a:rPr lang="tr-TR" sz="2400" dirty="0"/>
              <a:t>• </a:t>
            </a:r>
            <a:r>
              <a:rPr lang="tr-TR" sz="2400" dirty="0">
                <a:solidFill>
                  <a:srgbClr val="FF0000"/>
                </a:solidFill>
              </a:rPr>
              <a:t>Tekrarlayıcı ve sürekli </a:t>
            </a:r>
            <a:r>
              <a:rPr lang="tr-TR" sz="2400" dirty="0"/>
              <a:t>olması </a:t>
            </a:r>
          </a:p>
          <a:p>
            <a:r>
              <a:rPr lang="tr-TR" sz="2400" dirty="0"/>
              <a:t>• </a:t>
            </a:r>
            <a:r>
              <a:rPr lang="tr-TR" sz="2400" dirty="0">
                <a:solidFill>
                  <a:srgbClr val="FF0000"/>
                </a:solidFill>
              </a:rPr>
              <a:t>Güç dengesizliği </a:t>
            </a:r>
            <a:r>
              <a:rPr lang="tr-TR" sz="2400" dirty="0"/>
              <a:t>olması (zorbalık yapan öğrencinin fiziksel, zihinsel veya yaş olarak daha büyük olması)</a:t>
            </a:r>
          </a:p>
          <a:p>
            <a:pPr marL="342900" indent="-342900">
              <a:buFont typeface="Wingdings" panose="05000000000000000000" pitchFamily="2" charset="2"/>
              <a:buChar char="v"/>
            </a:pPr>
            <a:endParaRPr lang="tr-TR" sz="2400" dirty="0"/>
          </a:p>
        </p:txBody>
      </p:sp>
    </p:spTree>
    <p:extLst>
      <p:ext uri="{BB962C8B-B14F-4D97-AF65-F5344CB8AC3E}">
        <p14:creationId xmlns:p14="http://schemas.microsoft.com/office/powerpoint/2010/main" val="207211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5">
            <a:extLst>
              <a:ext uri="{FF2B5EF4-FFF2-40B4-BE49-F238E27FC236}">
                <a16:creationId xmlns:a16="http://schemas.microsoft.com/office/drawing/2014/main" id="{2A18EBB5-12D4-6DEA-3FA0-8882A31AF704}"/>
              </a:ext>
            </a:extLst>
          </p:cNvPr>
          <p:cNvGraphicFramePr>
            <a:graphicFrameLocks noGrp="1"/>
          </p:cNvGraphicFramePr>
          <p:nvPr>
            <p:extLst>
              <p:ext uri="{D42A27DB-BD31-4B8C-83A1-F6EECF244321}">
                <p14:modId xmlns:p14="http://schemas.microsoft.com/office/powerpoint/2010/main" val="42690727"/>
              </p:ext>
            </p:extLst>
          </p:nvPr>
        </p:nvGraphicFramePr>
        <p:xfrm>
          <a:off x="1069145" y="1744394"/>
          <a:ext cx="9762978" cy="4787038"/>
        </p:xfrm>
        <a:graphic>
          <a:graphicData uri="http://schemas.openxmlformats.org/drawingml/2006/table">
            <a:tbl>
              <a:tblPr firstRow="1" bandRow="1">
                <a:tableStyleId>{8A107856-5554-42FB-B03E-39F5DBC370BA}</a:tableStyleId>
              </a:tblPr>
              <a:tblGrid>
                <a:gridCol w="4881489">
                  <a:extLst>
                    <a:ext uri="{9D8B030D-6E8A-4147-A177-3AD203B41FA5}">
                      <a16:colId xmlns:a16="http://schemas.microsoft.com/office/drawing/2014/main" val="2930303206"/>
                    </a:ext>
                  </a:extLst>
                </a:gridCol>
                <a:gridCol w="4881489">
                  <a:extLst>
                    <a:ext uri="{9D8B030D-6E8A-4147-A177-3AD203B41FA5}">
                      <a16:colId xmlns:a16="http://schemas.microsoft.com/office/drawing/2014/main" val="2469555851"/>
                    </a:ext>
                  </a:extLst>
                </a:gridCol>
              </a:tblGrid>
              <a:tr h="393714">
                <a:tc>
                  <a:txBody>
                    <a:bodyPr/>
                    <a:lstStyle/>
                    <a:p>
                      <a:pPr algn="ctr"/>
                      <a:r>
                        <a:rPr lang="tr-TR" sz="2400" dirty="0"/>
                        <a:t>AKRAN ZORBALIĞI</a:t>
                      </a:r>
                    </a:p>
                  </a:txBody>
                  <a:tcPr/>
                </a:tc>
                <a:tc>
                  <a:txBody>
                    <a:bodyPr/>
                    <a:lstStyle/>
                    <a:p>
                      <a:pPr algn="ctr"/>
                      <a:r>
                        <a:rPr lang="tr-TR" sz="2400" dirty="0"/>
                        <a:t>AKRAN ÇATIŞMASI</a:t>
                      </a:r>
                    </a:p>
                  </a:txBody>
                  <a:tcPr/>
                </a:tc>
                <a:extLst>
                  <a:ext uri="{0D108BD9-81ED-4DB2-BD59-A6C34878D82A}">
                    <a16:rowId xmlns:a16="http://schemas.microsoft.com/office/drawing/2014/main" val="3961260751"/>
                  </a:ext>
                </a:extLst>
              </a:tr>
              <a:tr h="506618">
                <a:tc>
                  <a:txBody>
                    <a:bodyPr/>
                    <a:lstStyle/>
                    <a:p>
                      <a:pPr marL="285750" indent="-285750">
                        <a:buFont typeface="Wingdings" panose="05000000000000000000" pitchFamily="2" charset="2"/>
                        <a:buChar char="ü"/>
                      </a:pPr>
                      <a:r>
                        <a:rPr lang="tr-TR" sz="2000" b="0" dirty="0"/>
                        <a:t>Arkadaşlık ilişkisi yoktur</a:t>
                      </a:r>
                    </a:p>
                  </a:txBody>
                  <a:tcPr/>
                </a:tc>
                <a:tc>
                  <a:txBody>
                    <a:bodyPr/>
                    <a:lstStyle/>
                    <a:p>
                      <a:pPr marL="285750" indent="-285750">
                        <a:buFont typeface="Wingdings" panose="05000000000000000000" pitchFamily="2" charset="2"/>
                        <a:buChar char="ü"/>
                      </a:pPr>
                      <a:r>
                        <a:rPr lang="tr-TR" sz="2000" b="0" dirty="0"/>
                        <a:t>Arkadaşlık ilişkisi vardır</a:t>
                      </a:r>
                    </a:p>
                  </a:txBody>
                  <a:tcPr/>
                </a:tc>
                <a:extLst>
                  <a:ext uri="{0D108BD9-81ED-4DB2-BD59-A6C34878D82A}">
                    <a16:rowId xmlns:a16="http://schemas.microsoft.com/office/drawing/2014/main" val="2554698453"/>
                  </a:ext>
                </a:extLst>
              </a:tr>
              <a:tr h="548640">
                <a:tc>
                  <a:txBody>
                    <a:bodyPr/>
                    <a:lstStyle/>
                    <a:p>
                      <a:pPr marL="285750" indent="-285750">
                        <a:buFont typeface="Wingdings" panose="05000000000000000000" pitchFamily="2" charset="2"/>
                        <a:buChar char="ü"/>
                      </a:pPr>
                      <a:r>
                        <a:rPr lang="tr-TR" sz="2000" b="0" dirty="0"/>
                        <a:t>Güçler arası denge yoktur</a:t>
                      </a:r>
                    </a:p>
                  </a:txBody>
                  <a:tcPr/>
                </a:tc>
                <a:tc>
                  <a:txBody>
                    <a:bodyPr/>
                    <a:lstStyle/>
                    <a:p>
                      <a:pPr marL="285750" indent="-285750">
                        <a:buFont typeface="Wingdings" panose="05000000000000000000" pitchFamily="2" charset="2"/>
                        <a:buChar char="ü"/>
                      </a:pPr>
                      <a:r>
                        <a:rPr lang="tr-TR" sz="2000" b="0" dirty="0"/>
                        <a:t>Güçler arası denge vardır</a:t>
                      </a:r>
                    </a:p>
                  </a:txBody>
                  <a:tcPr/>
                </a:tc>
                <a:extLst>
                  <a:ext uri="{0D108BD9-81ED-4DB2-BD59-A6C34878D82A}">
                    <a16:rowId xmlns:a16="http://schemas.microsoft.com/office/drawing/2014/main" val="1036028111"/>
                  </a:ext>
                </a:extLst>
              </a:tr>
              <a:tr h="679560">
                <a:tc>
                  <a:txBody>
                    <a:bodyPr/>
                    <a:lstStyle/>
                    <a:p>
                      <a:pPr marL="285750" indent="-285750">
                        <a:buFont typeface="Wingdings" panose="05000000000000000000" pitchFamily="2" charset="2"/>
                        <a:buChar char="ü"/>
                      </a:pPr>
                      <a:r>
                        <a:rPr lang="tr-TR" sz="2000" b="0" dirty="0"/>
                        <a:t>Davranışlar sıklıkla tekrarlanır</a:t>
                      </a:r>
                    </a:p>
                  </a:txBody>
                  <a:tcPr/>
                </a:tc>
                <a:tc>
                  <a:txBody>
                    <a:bodyPr/>
                    <a:lstStyle/>
                    <a:p>
                      <a:pPr marL="285750" indent="-285750">
                        <a:buFont typeface="Wingdings" panose="05000000000000000000" pitchFamily="2" charset="2"/>
                        <a:buChar char="ü"/>
                      </a:pPr>
                      <a:r>
                        <a:rPr lang="tr-TR" sz="2000" b="0" dirty="0"/>
                        <a:t>Arada sırada yaşanır. Çatışma sürekli değildir</a:t>
                      </a:r>
                    </a:p>
                  </a:txBody>
                  <a:tcPr/>
                </a:tc>
                <a:extLst>
                  <a:ext uri="{0D108BD9-81ED-4DB2-BD59-A6C34878D82A}">
                    <a16:rowId xmlns:a16="http://schemas.microsoft.com/office/drawing/2014/main" val="3050417605"/>
                  </a:ext>
                </a:extLst>
              </a:tr>
              <a:tr h="393714">
                <a:tc>
                  <a:txBody>
                    <a:bodyPr/>
                    <a:lstStyle/>
                    <a:p>
                      <a:pPr marL="285750" indent="-285750">
                        <a:buFont typeface="Wingdings" panose="05000000000000000000" pitchFamily="2" charset="2"/>
                        <a:buChar char="ü"/>
                      </a:pPr>
                      <a:r>
                        <a:rPr lang="tr-TR" sz="2000" b="0" dirty="0"/>
                        <a:t>Sonuçları kalıcı ve ağırdır</a:t>
                      </a:r>
                    </a:p>
                  </a:txBody>
                  <a:tcPr/>
                </a:tc>
                <a:tc>
                  <a:txBody>
                    <a:bodyPr/>
                    <a:lstStyle/>
                    <a:p>
                      <a:pPr marL="285750" indent="-285750">
                        <a:buFont typeface="Wingdings" panose="05000000000000000000" pitchFamily="2" charset="2"/>
                        <a:buChar char="ü"/>
                      </a:pPr>
                      <a:r>
                        <a:rPr lang="tr-TR" sz="2000" b="0" dirty="0"/>
                        <a:t>Sonuçları ciddi değildir</a:t>
                      </a:r>
                    </a:p>
                  </a:txBody>
                  <a:tcPr/>
                </a:tc>
                <a:extLst>
                  <a:ext uri="{0D108BD9-81ED-4DB2-BD59-A6C34878D82A}">
                    <a16:rowId xmlns:a16="http://schemas.microsoft.com/office/drawing/2014/main" val="2385930344"/>
                  </a:ext>
                </a:extLst>
              </a:tr>
              <a:tr h="580959">
                <a:tc>
                  <a:txBody>
                    <a:bodyPr/>
                    <a:lstStyle/>
                    <a:p>
                      <a:pPr marL="285750" indent="-285750">
                        <a:buFont typeface="Wingdings" panose="05000000000000000000" pitchFamily="2" charset="2"/>
                        <a:buChar char="ü"/>
                      </a:pPr>
                      <a:r>
                        <a:rPr lang="tr-TR" sz="2000" b="0" dirty="0"/>
                        <a:t>Pişmanlık ve sorumluluk alma yoktur.</a:t>
                      </a:r>
                    </a:p>
                  </a:txBody>
                  <a:tcPr/>
                </a:tc>
                <a:tc>
                  <a:txBody>
                    <a:bodyPr/>
                    <a:lstStyle/>
                    <a:p>
                      <a:pPr marL="285750" indent="-285750">
                        <a:buFont typeface="Wingdings" panose="05000000000000000000" pitchFamily="2" charset="2"/>
                        <a:buChar char="ü"/>
                      </a:pPr>
                      <a:r>
                        <a:rPr lang="tr-TR" sz="2000" b="0" dirty="0"/>
                        <a:t>Pişmanlık ve sorumluluk alma vardır</a:t>
                      </a:r>
                    </a:p>
                  </a:txBody>
                  <a:tcPr/>
                </a:tc>
                <a:extLst>
                  <a:ext uri="{0D108BD9-81ED-4DB2-BD59-A6C34878D82A}">
                    <a16:rowId xmlns:a16="http://schemas.microsoft.com/office/drawing/2014/main" val="3908666976"/>
                  </a:ext>
                </a:extLst>
              </a:tr>
              <a:tr h="590501">
                <a:tc>
                  <a:txBody>
                    <a:bodyPr/>
                    <a:lstStyle/>
                    <a:p>
                      <a:pPr marL="285750" indent="-285750">
                        <a:buFont typeface="Wingdings" panose="05000000000000000000" pitchFamily="2" charset="2"/>
                        <a:buChar char="ü"/>
                      </a:pPr>
                      <a:r>
                        <a:rPr lang="tr-TR" sz="2000" b="0" dirty="0"/>
                        <a:t>Problem çözülmeye çalışılmaz</a:t>
                      </a:r>
                    </a:p>
                  </a:txBody>
                  <a:tcPr/>
                </a:tc>
                <a:tc>
                  <a:txBody>
                    <a:bodyPr/>
                    <a:lstStyle/>
                    <a:p>
                      <a:pPr marL="285750" indent="-285750">
                        <a:buFont typeface="Wingdings" panose="05000000000000000000" pitchFamily="2" charset="2"/>
                        <a:buChar char="ü"/>
                      </a:pPr>
                      <a:r>
                        <a:rPr lang="tr-TR" sz="2000" b="0" dirty="0"/>
                        <a:t>Taraflar problemi çözmeye çalışır</a:t>
                      </a:r>
                    </a:p>
                  </a:txBody>
                  <a:tcPr/>
                </a:tc>
                <a:extLst>
                  <a:ext uri="{0D108BD9-81ED-4DB2-BD59-A6C34878D82A}">
                    <a16:rowId xmlns:a16="http://schemas.microsoft.com/office/drawing/2014/main" val="1612175474"/>
                  </a:ext>
                </a:extLst>
              </a:tr>
              <a:tr h="970800">
                <a:tc>
                  <a:txBody>
                    <a:bodyPr/>
                    <a:lstStyle/>
                    <a:p>
                      <a:pPr marL="285750" indent="-285750">
                        <a:buFont typeface="Wingdings" panose="05000000000000000000" pitchFamily="2" charset="2"/>
                        <a:buChar char="ü"/>
                      </a:pPr>
                      <a:r>
                        <a:rPr lang="tr-TR" sz="2000" b="0" dirty="0"/>
                        <a:t>Eşit duygusal tepki yoktur. Sadece zorbalığa maruz kalanın yaşadığı olumsuz duygusal tepki vardır.</a:t>
                      </a:r>
                    </a:p>
                  </a:txBody>
                  <a:tcPr/>
                </a:tc>
                <a:tc>
                  <a:txBody>
                    <a:bodyPr/>
                    <a:lstStyle/>
                    <a:p>
                      <a:pPr marL="285750" indent="-285750">
                        <a:buFont typeface="Wingdings" panose="05000000000000000000" pitchFamily="2" charset="2"/>
                        <a:buChar char="ü"/>
                      </a:pPr>
                      <a:r>
                        <a:rPr lang="tr-TR" sz="2000" b="0" dirty="0"/>
                        <a:t>Taraflar arasında eşit duygusal tepki vardır. </a:t>
                      </a:r>
                    </a:p>
                  </a:txBody>
                  <a:tcPr/>
                </a:tc>
                <a:extLst>
                  <a:ext uri="{0D108BD9-81ED-4DB2-BD59-A6C34878D82A}">
                    <a16:rowId xmlns:a16="http://schemas.microsoft.com/office/drawing/2014/main" val="4253602888"/>
                  </a:ext>
                </a:extLst>
              </a:tr>
            </a:tbl>
          </a:graphicData>
        </a:graphic>
      </p:graphicFrame>
    </p:spTree>
    <p:extLst>
      <p:ext uri="{BB962C8B-B14F-4D97-AF65-F5344CB8AC3E}">
        <p14:creationId xmlns:p14="http://schemas.microsoft.com/office/powerpoint/2010/main" val="190896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B756BD7D-A393-D4DB-7E29-A5B52C796AEA}"/>
              </a:ext>
            </a:extLst>
          </p:cNvPr>
          <p:cNvSpPr txBox="1"/>
          <p:nvPr/>
        </p:nvSpPr>
        <p:spPr>
          <a:xfrm>
            <a:off x="647114" y="1631852"/>
            <a:ext cx="4493538" cy="584775"/>
          </a:xfrm>
          <a:prstGeom prst="rect">
            <a:avLst/>
          </a:prstGeom>
          <a:noFill/>
        </p:spPr>
        <p:txBody>
          <a:bodyPr wrap="none" rtlCol="0">
            <a:spAutoFit/>
          </a:bodyPr>
          <a:lstStyle/>
          <a:p>
            <a:r>
              <a:rPr lang="tr-TR" sz="3200" b="1" dirty="0"/>
              <a:t>Akran Zorbalığının Türleri</a:t>
            </a:r>
          </a:p>
        </p:txBody>
      </p:sp>
      <p:sp>
        <p:nvSpPr>
          <p:cNvPr id="3" name="Metin kutusu 2">
            <a:extLst>
              <a:ext uri="{FF2B5EF4-FFF2-40B4-BE49-F238E27FC236}">
                <a16:creationId xmlns:a16="http://schemas.microsoft.com/office/drawing/2014/main" id="{73731BFA-76B3-D0D1-C5EC-1DD84BE4F9CA}"/>
              </a:ext>
            </a:extLst>
          </p:cNvPr>
          <p:cNvSpPr txBox="1"/>
          <p:nvPr/>
        </p:nvSpPr>
        <p:spPr>
          <a:xfrm>
            <a:off x="337625" y="2429254"/>
            <a:ext cx="4803027" cy="4031873"/>
          </a:xfrm>
          <a:prstGeom prst="rect">
            <a:avLst/>
          </a:prstGeom>
          <a:noFill/>
        </p:spPr>
        <p:txBody>
          <a:bodyPr wrap="square" rtlCol="0">
            <a:spAutoFit/>
          </a:bodyPr>
          <a:lstStyle/>
          <a:p>
            <a:r>
              <a:rPr lang="tr-TR" sz="2000" dirty="0">
                <a:solidFill>
                  <a:srgbClr val="FF0000"/>
                </a:solidFill>
              </a:rPr>
              <a:t>Doğrudan zorbalık: </a:t>
            </a:r>
            <a:r>
              <a:rPr lang="tr-TR" sz="2000" b="1" dirty="0"/>
              <a:t>Fiziksel ve sözel zorbalık </a:t>
            </a:r>
            <a:endParaRPr lang="tr-TR" b="1" dirty="0"/>
          </a:p>
          <a:p>
            <a:r>
              <a:rPr lang="tr-TR" dirty="0"/>
              <a:t>• Direkt ve açık olarak karşıdaki kişi üzerindeki güç, statü ve hakimiyet gösterme isteğidir. </a:t>
            </a:r>
          </a:p>
          <a:p>
            <a:r>
              <a:rPr lang="tr-TR" dirty="0"/>
              <a:t>• Kişiye yönelik açık saldırı içerir. </a:t>
            </a:r>
          </a:p>
          <a:p>
            <a:r>
              <a:rPr lang="tr-TR" dirty="0"/>
              <a:t>• Zorbalığa maruz kalan kişi zorbanın kim olduğunu bilir.</a:t>
            </a:r>
          </a:p>
          <a:p>
            <a:endParaRPr lang="tr-TR" dirty="0"/>
          </a:p>
          <a:p>
            <a:r>
              <a:rPr lang="tr-TR" sz="2000" dirty="0">
                <a:solidFill>
                  <a:srgbClr val="FF0000"/>
                </a:solidFill>
              </a:rPr>
              <a:t>Dolaylı zorbalık: </a:t>
            </a:r>
            <a:r>
              <a:rPr lang="tr-TR" sz="2000" b="1" dirty="0"/>
              <a:t>İlişkisel ve siber zorbalık </a:t>
            </a:r>
          </a:p>
          <a:p>
            <a:r>
              <a:rPr lang="tr-TR" dirty="0"/>
              <a:t>• Amaç kişinin içinde bulunduğu sosyal ilişkileri etkilemektir. </a:t>
            </a:r>
          </a:p>
          <a:p>
            <a:r>
              <a:rPr lang="tr-TR" dirty="0"/>
              <a:t>• Kişiye karşı dolaylı olarak saldırı içerir. </a:t>
            </a:r>
          </a:p>
          <a:p>
            <a:r>
              <a:rPr lang="tr-TR" dirty="0"/>
              <a:t>• Üçüncü kişiler yoluyla yapılabilir. </a:t>
            </a:r>
          </a:p>
          <a:p>
            <a:r>
              <a:rPr lang="tr-TR" dirty="0"/>
              <a:t>• Zorbalığa maruz kalan kişi zorbanın kim olduğunu bilmeyebilir.</a:t>
            </a:r>
          </a:p>
        </p:txBody>
      </p:sp>
      <p:pic>
        <p:nvPicPr>
          <p:cNvPr id="5" name="Resim 4">
            <a:extLst>
              <a:ext uri="{FF2B5EF4-FFF2-40B4-BE49-F238E27FC236}">
                <a16:creationId xmlns:a16="http://schemas.microsoft.com/office/drawing/2014/main" id="{08FFF0A0-AD90-287A-44BE-CE07A74E9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269" y="2325434"/>
            <a:ext cx="5382376" cy="3629532"/>
          </a:xfrm>
          <a:prstGeom prst="rect">
            <a:avLst/>
          </a:prstGeom>
        </p:spPr>
      </p:pic>
    </p:spTree>
    <p:extLst>
      <p:ext uri="{BB962C8B-B14F-4D97-AF65-F5344CB8AC3E}">
        <p14:creationId xmlns:p14="http://schemas.microsoft.com/office/powerpoint/2010/main" val="86040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Fiziksel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7872733" cy="400110"/>
          </a:xfrm>
          <a:prstGeom prst="rect">
            <a:avLst/>
          </a:prstGeom>
          <a:noFill/>
        </p:spPr>
        <p:txBody>
          <a:bodyPr wrap="none" rtlCol="0">
            <a:spAutoFit/>
          </a:bodyPr>
          <a:lstStyle/>
          <a:p>
            <a:r>
              <a:rPr lang="tr-TR" sz="2000" b="1" dirty="0">
                <a:solidFill>
                  <a:srgbClr val="FF0000"/>
                </a:solidFill>
              </a:rPr>
              <a:t>Fiziksel zorbalık: </a:t>
            </a:r>
            <a:r>
              <a:rPr lang="tr-TR" dirty="0"/>
              <a:t>Öğrenciye yönelik yapılan ve fiziksel güç içeren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508796"/>
            <a:ext cx="1885966" cy="3139321"/>
          </a:xfrm>
          <a:prstGeom prst="rect">
            <a:avLst/>
          </a:prstGeom>
          <a:noFill/>
        </p:spPr>
        <p:txBody>
          <a:bodyPr wrap="none" rtlCol="0">
            <a:spAutoFit/>
          </a:bodyPr>
          <a:lstStyle/>
          <a:p>
            <a:r>
              <a:rPr lang="tr-TR" dirty="0"/>
              <a:t>• Tekme atmak </a:t>
            </a:r>
          </a:p>
          <a:p>
            <a:r>
              <a:rPr lang="tr-TR" dirty="0"/>
              <a:t>• Tokat atmak </a:t>
            </a:r>
          </a:p>
          <a:p>
            <a:r>
              <a:rPr lang="tr-TR" dirty="0"/>
              <a:t>• Yumruklamak </a:t>
            </a:r>
          </a:p>
          <a:p>
            <a:r>
              <a:rPr lang="tr-TR" dirty="0"/>
              <a:t>• Çelme takmak</a:t>
            </a:r>
          </a:p>
          <a:p>
            <a:r>
              <a:rPr lang="tr-TR" dirty="0"/>
              <a:t>• Vurmak </a:t>
            </a:r>
          </a:p>
          <a:p>
            <a:r>
              <a:rPr lang="tr-TR" dirty="0"/>
              <a:t>• İtmek</a:t>
            </a:r>
          </a:p>
          <a:p>
            <a:r>
              <a:rPr lang="tr-TR" dirty="0"/>
              <a:t>• Tükürmek</a:t>
            </a:r>
          </a:p>
          <a:p>
            <a:r>
              <a:rPr lang="tr-TR" dirty="0"/>
              <a:t>• Boğazını sıkmak </a:t>
            </a:r>
          </a:p>
          <a:p>
            <a:endParaRPr lang="tr-TR" dirty="0"/>
          </a:p>
          <a:p>
            <a:endParaRPr lang="tr-TR" dirty="0"/>
          </a:p>
          <a:p>
            <a:endParaRPr lang="tr-TR" dirty="0"/>
          </a:p>
        </p:txBody>
      </p:sp>
      <p:sp>
        <p:nvSpPr>
          <p:cNvPr id="7" name="Metin kutusu 6">
            <a:extLst>
              <a:ext uri="{FF2B5EF4-FFF2-40B4-BE49-F238E27FC236}">
                <a16:creationId xmlns:a16="http://schemas.microsoft.com/office/drawing/2014/main" id="{4D22F00A-9772-CDE6-3169-3CBE0B8A0C31}"/>
              </a:ext>
            </a:extLst>
          </p:cNvPr>
          <p:cNvSpPr txBox="1"/>
          <p:nvPr/>
        </p:nvSpPr>
        <p:spPr>
          <a:xfrm>
            <a:off x="2515451" y="2508796"/>
            <a:ext cx="4321248" cy="2585323"/>
          </a:xfrm>
          <a:prstGeom prst="rect">
            <a:avLst/>
          </a:prstGeom>
          <a:noFill/>
        </p:spPr>
        <p:txBody>
          <a:bodyPr wrap="none" rtlCol="0">
            <a:spAutoFit/>
          </a:bodyPr>
          <a:lstStyle/>
          <a:p>
            <a:r>
              <a:rPr lang="tr-TR" dirty="0"/>
              <a:t>• Kulağını/kolunu çekmek</a:t>
            </a:r>
          </a:p>
          <a:p>
            <a:r>
              <a:rPr lang="tr-TR" dirty="0"/>
              <a:t>• Sandalyesini altından çekmek</a:t>
            </a:r>
          </a:p>
          <a:p>
            <a:r>
              <a:rPr lang="tr-TR" dirty="0"/>
              <a:t>• Eşyalarına zarar vermek, eşyalarını çalmak </a:t>
            </a:r>
          </a:p>
          <a:p>
            <a:r>
              <a:rPr lang="tr-TR" dirty="0"/>
              <a:t>• Haraç almak, harçlığını almak </a:t>
            </a:r>
          </a:p>
          <a:p>
            <a:r>
              <a:rPr lang="tr-TR" dirty="0"/>
              <a:t>• Sınıfa/tuvalete kilitlemek </a:t>
            </a:r>
          </a:p>
          <a:p>
            <a:r>
              <a:rPr lang="tr-TR" dirty="0"/>
              <a:t>• Tuvaletin kapısını izinsiz açmak </a:t>
            </a:r>
          </a:p>
          <a:p>
            <a:r>
              <a:rPr lang="tr-TR" dirty="0"/>
              <a:t>• Uygunsuz el hareketleri yapmak </a:t>
            </a:r>
          </a:p>
          <a:p>
            <a:r>
              <a:rPr lang="tr-TR" dirty="0"/>
              <a:t>• Okul çıkışında darp etmek</a:t>
            </a:r>
          </a:p>
          <a:p>
            <a:r>
              <a:rPr lang="tr-TR" dirty="0"/>
              <a:t> </a:t>
            </a:r>
          </a:p>
        </p:txBody>
      </p:sp>
      <p:sp>
        <p:nvSpPr>
          <p:cNvPr id="10" name="Metin kutusu 9">
            <a:extLst>
              <a:ext uri="{FF2B5EF4-FFF2-40B4-BE49-F238E27FC236}">
                <a16:creationId xmlns:a16="http://schemas.microsoft.com/office/drawing/2014/main" id="{B68D497A-890E-98F4-783B-7D947845A420}"/>
              </a:ext>
            </a:extLst>
          </p:cNvPr>
          <p:cNvSpPr txBox="1"/>
          <p:nvPr/>
        </p:nvSpPr>
        <p:spPr>
          <a:xfrm>
            <a:off x="274320" y="5037293"/>
            <a:ext cx="11626948" cy="1200329"/>
          </a:xfrm>
          <a:prstGeom prst="rect">
            <a:avLst/>
          </a:prstGeom>
          <a:noFill/>
        </p:spPr>
        <p:txBody>
          <a:bodyPr wrap="square">
            <a:spAutoFit/>
          </a:bodyPr>
          <a:lstStyle/>
          <a:p>
            <a:pPr marL="342900" indent="-342900">
              <a:buFont typeface="Wingdings" panose="05000000000000000000" pitchFamily="2" charset="2"/>
              <a:buChar char="q"/>
            </a:pPr>
            <a:r>
              <a:rPr lang="tr-TR" sz="2400" dirty="0"/>
              <a:t>Diğer zorbalık türlerine kıyasla öğretmenler/öğrenciler tarafından </a:t>
            </a:r>
            <a:r>
              <a:rPr lang="tr-TR" sz="2400" dirty="0">
                <a:solidFill>
                  <a:srgbClr val="FF0000"/>
                </a:solidFill>
              </a:rPr>
              <a:t>kolaylıkla</a:t>
            </a:r>
            <a:r>
              <a:rPr lang="tr-TR" sz="2400" dirty="0"/>
              <a:t> tespit edilir.</a:t>
            </a:r>
          </a:p>
          <a:p>
            <a:pPr marL="342900" indent="-342900">
              <a:buFont typeface="Wingdings" panose="05000000000000000000" pitchFamily="2" charset="2"/>
              <a:buChar char="q"/>
            </a:pPr>
            <a:r>
              <a:rPr lang="tr-TR" sz="2400" dirty="0"/>
              <a:t>Zorba öğrencinin yaşı ve kuvveti arttıkça verilen zarar daha büyük boyutlara ulaşabilmektedir. </a:t>
            </a:r>
          </a:p>
        </p:txBody>
      </p:sp>
      <p:pic>
        <p:nvPicPr>
          <p:cNvPr id="12" name="Resim 11">
            <a:extLst>
              <a:ext uri="{FF2B5EF4-FFF2-40B4-BE49-F238E27FC236}">
                <a16:creationId xmlns:a16="http://schemas.microsoft.com/office/drawing/2014/main" id="{E37ADCE1-5375-2A20-AB8D-CEE0E38E9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991" y="2385081"/>
            <a:ext cx="3877984" cy="2585322"/>
          </a:xfrm>
          <a:prstGeom prst="rect">
            <a:avLst/>
          </a:prstGeom>
        </p:spPr>
      </p:pic>
    </p:spTree>
    <p:extLst>
      <p:ext uri="{BB962C8B-B14F-4D97-AF65-F5344CB8AC3E}">
        <p14:creationId xmlns:p14="http://schemas.microsoft.com/office/powerpoint/2010/main" val="291498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B95FA868-95B9-ADF5-8C4E-762DFBD09F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7131" y="2380956"/>
            <a:ext cx="4068539" cy="2695407"/>
          </a:xfrm>
          <a:prstGeom prst="rect">
            <a:avLst/>
          </a:prstGeom>
        </p:spPr>
      </p:pic>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Sözel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10611495" cy="400110"/>
          </a:xfrm>
          <a:prstGeom prst="rect">
            <a:avLst/>
          </a:prstGeom>
          <a:noFill/>
        </p:spPr>
        <p:txBody>
          <a:bodyPr wrap="none" rtlCol="0">
            <a:spAutoFit/>
          </a:bodyPr>
          <a:lstStyle/>
          <a:p>
            <a:r>
              <a:rPr lang="tr-TR" sz="2000" b="1" dirty="0">
                <a:solidFill>
                  <a:srgbClr val="FF0000"/>
                </a:solidFill>
              </a:rPr>
              <a:t>Sözel zorbalık: </a:t>
            </a:r>
            <a:r>
              <a:rPr lang="tr-TR" dirty="0"/>
              <a:t>Öğrenciye veya ailesine yönelik olarak yapılan olumsuz yargılar, atıflar veya sözel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508796"/>
            <a:ext cx="4405758" cy="2308324"/>
          </a:xfrm>
          <a:prstGeom prst="rect">
            <a:avLst/>
          </a:prstGeom>
          <a:noFill/>
        </p:spPr>
        <p:txBody>
          <a:bodyPr wrap="none" rtlCol="0">
            <a:spAutoFit/>
          </a:bodyPr>
          <a:lstStyle/>
          <a:p>
            <a:r>
              <a:rPr lang="tr-TR" dirty="0"/>
              <a:t>• İsim/lakap takmak (</a:t>
            </a:r>
            <a:r>
              <a:rPr lang="tr-TR" dirty="0" err="1"/>
              <a:t>dombili</a:t>
            </a:r>
            <a:r>
              <a:rPr lang="tr-TR" dirty="0"/>
              <a:t>, ezik, mankafa) </a:t>
            </a:r>
          </a:p>
          <a:p>
            <a:r>
              <a:rPr lang="tr-TR" dirty="0"/>
              <a:t>• Hakaret etmek </a:t>
            </a:r>
          </a:p>
          <a:p>
            <a:r>
              <a:rPr lang="tr-TR" dirty="0"/>
              <a:t>• Küfürlü konuşmak </a:t>
            </a:r>
          </a:p>
          <a:p>
            <a:r>
              <a:rPr lang="tr-TR" dirty="0"/>
              <a:t>• Alay etmek, dalga geçmek </a:t>
            </a:r>
          </a:p>
          <a:p>
            <a:r>
              <a:rPr lang="tr-TR" dirty="0"/>
              <a:t>• Küçük düşürücü sözler söylemek </a:t>
            </a:r>
          </a:p>
          <a:p>
            <a:endParaRPr lang="tr-TR" dirty="0"/>
          </a:p>
          <a:p>
            <a:endParaRPr lang="tr-TR" dirty="0"/>
          </a:p>
          <a:p>
            <a:endParaRPr lang="tr-TR" dirty="0"/>
          </a:p>
        </p:txBody>
      </p:sp>
      <p:sp>
        <p:nvSpPr>
          <p:cNvPr id="10" name="Metin kutusu 9">
            <a:extLst>
              <a:ext uri="{FF2B5EF4-FFF2-40B4-BE49-F238E27FC236}">
                <a16:creationId xmlns:a16="http://schemas.microsoft.com/office/drawing/2014/main" id="{B68D497A-890E-98F4-783B-7D947845A420}"/>
              </a:ext>
            </a:extLst>
          </p:cNvPr>
          <p:cNvSpPr txBox="1"/>
          <p:nvPr/>
        </p:nvSpPr>
        <p:spPr>
          <a:xfrm>
            <a:off x="274320" y="5037293"/>
            <a:ext cx="11626948" cy="830997"/>
          </a:xfrm>
          <a:prstGeom prst="rect">
            <a:avLst/>
          </a:prstGeom>
          <a:noFill/>
        </p:spPr>
        <p:txBody>
          <a:bodyPr wrap="square">
            <a:spAutoFit/>
          </a:bodyPr>
          <a:lstStyle/>
          <a:p>
            <a:pPr marL="342900" indent="-342900">
              <a:buFont typeface="Wingdings" panose="05000000000000000000" pitchFamily="2" charset="2"/>
              <a:buChar char="q"/>
            </a:pPr>
            <a:r>
              <a:rPr lang="tr-TR" sz="2400" dirty="0"/>
              <a:t>Okullarda sıklıkla görülmektedir</a:t>
            </a:r>
          </a:p>
          <a:p>
            <a:pPr marL="342900" indent="-342900">
              <a:buFont typeface="Wingdings" panose="05000000000000000000" pitchFamily="2" charset="2"/>
              <a:buChar char="q"/>
            </a:pPr>
            <a:r>
              <a:rPr lang="tr-TR" sz="2400" dirty="0"/>
              <a:t>Sözel zorbalığın öğretmenler/öğrenciler tarafından </a:t>
            </a:r>
            <a:r>
              <a:rPr lang="tr-TR" sz="2400" dirty="0">
                <a:solidFill>
                  <a:srgbClr val="FF0000"/>
                </a:solidFill>
              </a:rPr>
              <a:t>fark edilmesi daha zordur.</a:t>
            </a:r>
          </a:p>
        </p:txBody>
      </p:sp>
      <p:sp>
        <p:nvSpPr>
          <p:cNvPr id="3" name="Metin kutusu 2">
            <a:extLst>
              <a:ext uri="{FF2B5EF4-FFF2-40B4-BE49-F238E27FC236}">
                <a16:creationId xmlns:a16="http://schemas.microsoft.com/office/drawing/2014/main" id="{76EFA594-88DC-509D-227E-F7680059D896}"/>
              </a:ext>
            </a:extLst>
          </p:cNvPr>
          <p:cNvSpPr txBox="1"/>
          <p:nvPr/>
        </p:nvSpPr>
        <p:spPr>
          <a:xfrm>
            <a:off x="3646549" y="3078180"/>
            <a:ext cx="4882490" cy="1477328"/>
          </a:xfrm>
          <a:prstGeom prst="rect">
            <a:avLst/>
          </a:prstGeom>
          <a:noFill/>
        </p:spPr>
        <p:txBody>
          <a:bodyPr wrap="none" rtlCol="0">
            <a:spAutoFit/>
          </a:bodyPr>
          <a:lstStyle/>
          <a:p>
            <a:r>
              <a:rPr lang="tr-TR" dirty="0"/>
              <a:t>• Bağırmak </a:t>
            </a:r>
          </a:p>
          <a:p>
            <a:r>
              <a:rPr lang="tr-TR" dirty="0"/>
              <a:t>• Azarlamak </a:t>
            </a:r>
          </a:p>
          <a:p>
            <a:r>
              <a:rPr lang="tr-TR" dirty="0"/>
              <a:t>• Laf ile sataşmak </a:t>
            </a:r>
          </a:p>
          <a:p>
            <a:r>
              <a:rPr lang="tr-TR" dirty="0"/>
              <a:t>• Müstehcen/uygunsuz fıkralar anlatmak </a:t>
            </a:r>
          </a:p>
          <a:p>
            <a:r>
              <a:rPr lang="tr-TR" dirty="0"/>
              <a:t>• Cinsel içerikli lakap takmak veya sözler söylemek</a:t>
            </a:r>
          </a:p>
        </p:txBody>
      </p:sp>
    </p:spTree>
    <p:extLst>
      <p:ext uri="{BB962C8B-B14F-4D97-AF65-F5344CB8AC3E}">
        <p14:creationId xmlns:p14="http://schemas.microsoft.com/office/powerpoint/2010/main" val="403426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5">
            <a:extLst>
              <a:ext uri="{FF2B5EF4-FFF2-40B4-BE49-F238E27FC236}">
                <a16:creationId xmlns:a16="http://schemas.microsoft.com/office/drawing/2014/main" id="{49C50906-E3EB-3C1B-E9B6-E19C25038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12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r>
              <a:rPr lang="tr-TR" sz="4400" b="1" dirty="0"/>
              <a:t>İlişkisel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8413201" cy="400110"/>
          </a:xfrm>
          <a:prstGeom prst="rect">
            <a:avLst/>
          </a:prstGeom>
          <a:noFill/>
        </p:spPr>
        <p:txBody>
          <a:bodyPr wrap="none" rtlCol="0">
            <a:spAutoFit/>
          </a:bodyPr>
          <a:lstStyle/>
          <a:p>
            <a:r>
              <a:rPr lang="tr-TR" sz="2000" b="1" dirty="0">
                <a:solidFill>
                  <a:srgbClr val="FF0000"/>
                </a:solidFill>
              </a:rPr>
              <a:t>İlişkisel zorbalık: </a:t>
            </a:r>
            <a:r>
              <a:rPr lang="tr-TR" dirty="0"/>
              <a:t>Öğrencinin sosyal ilişkilerine zarar vermeyi hedefleyen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989055"/>
            <a:ext cx="4926285" cy="2585323"/>
          </a:xfrm>
          <a:prstGeom prst="rect">
            <a:avLst/>
          </a:prstGeom>
          <a:noFill/>
        </p:spPr>
        <p:txBody>
          <a:bodyPr wrap="none" rtlCol="0">
            <a:spAutoFit/>
          </a:bodyPr>
          <a:lstStyle/>
          <a:p>
            <a:r>
              <a:rPr lang="tr-TR" dirty="0"/>
              <a:t>• Hakkında dedikodu yapmak ve yaymak </a:t>
            </a:r>
          </a:p>
          <a:p>
            <a:r>
              <a:rPr lang="tr-TR" dirty="0"/>
              <a:t>• Asılsız söylentiler yaymak </a:t>
            </a:r>
          </a:p>
          <a:p>
            <a:r>
              <a:rPr lang="tr-TR" dirty="0"/>
              <a:t>• Sırlarını ortaya çıkarmak </a:t>
            </a:r>
          </a:p>
          <a:p>
            <a:r>
              <a:rPr lang="tr-TR" dirty="0"/>
              <a:t>• Arkadaş grubundan dışlamak, soyutlamak </a:t>
            </a:r>
          </a:p>
          <a:p>
            <a:r>
              <a:rPr lang="tr-TR" dirty="0"/>
              <a:t>• Yanına oturmasını istememek </a:t>
            </a:r>
          </a:p>
          <a:p>
            <a:r>
              <a:rPr lang="tr-TR" dirty="0"/>
              <a:t>• Toplum içinde utandırmak veya küçük düşürmek </a:t>
            </a:r>
          </a:p>
          <a:p>
            <a:r>
              <a:rPr lang="tr-TR" dirty="0"/>
              <a:t>• Jest ve mimikler ile istenmediğini hissettirmek</a:t>
            </a:r>
          </a:p>
          <a:p>
            <a:endParaRPr lang="tr-TR" dirty="0"/>
          </a:p>
          <a:p>
            <a:endParaRPr lang="tr-TR" dirty="0"/>
          </a:p>
        </p:txBody>
      </p:sp>
      <p:sp>
        <p:nvSpPr>
          <p:cNvPr id="3" name="Metin kutusu 2">
            <a:extLst>
              <a:ext uri="{FF2B5EF4-FFF2-40B4-BE49-F238E27FC236}">
                <a16:creationId xmlns:a16="http://schemas.microsoft.com/office/drawing/2014/main" id="{76EFA594-88DC-509D-227E-F7680059D896}"/>
              </a:ext>
            </a:extLst>
          </p:cNvPr>
          <p:cNvSpPr txBox="1"/>
          <p:nvPr/>
        </p:nvSpPr>
        <p:spPr>
          <a:xfrm>
            <a:off x="5085397" y="2508796"/>
            <a:ext cx="3769365" cy="2031325"/>
          </a:xfrm>
          <a:prstGeom prst="rect">
            <a:avLst/>
          </a:prstGeom>
          <a:noFill/>
        </p:spPr>
        <p:txBody>
          <a:bodyPr wrap="none" rtlCol="0">
            <a:spAutoFit/>
          </a:bodyPr>
          <a:lstStyle/>
          <a:p>
            <a:r>
              <a:rPr lang="tr-TR" dirty="0"/>
              <a:t>• Görmezden gelmek </a:t>
            </a:r>
          </a:p>
          <a:p>
            <a:r>
              <a:rPr lang="tr-TR" dirty="0"/>
              <a:t>• Küsmek </a:t>
            </a:r>
          </a:p>
          <a:p>
            <a:r>
              <a:rPr lang="tr-TR" dirty="0"/>
              <a:t>• Kıskandırmak </a:t>
            </a:r>
          </a:p>
          <a:p>
            <a:r>
              <a:rPr lang="tr-TR" dirty="0"/>
              <a:t>• Taklit etmek </a:t>
            </a:r>
          </a:p>
          <a:p>
            <a:r>
              <a:rPr lang="tr-TR" dirty="0"/>
              <a:t>• Kıs kıs gülmek </a:t>
            </a:r>
          </a:p>
          <a:p>
            <a:r>
              <a:rPr lang="tr-TR" dirty="0"/>
              <a:t>• Tehdit etmek </a:t>
            </a:r>
          </a:p>
          <a:p>
            <a:r>
              <a:rPr lang="tr-TR" dirty="0"/>
              <a:t>• Okul dışı aktivitelere dahil etmemek </a:t>
            </a:r>
          </a:p>
        </p:txBody>
      </p:sp>
      <p:pic>
        <p:nvPicPr>
          <p:cNvPr id="8" name="Google Shape;320;p19">
            <a:extLst>
              <a:ext uri="{FF2B5EF4-FFF2-40B4-BE49-F238E27FC236}">
                <a16:creationId xmlns:a16="http://schemas.microsoft.com/office/drawing/2014/main" id="{7A9B113D-9F3F-1924-194E-C852732E2099}"/>
              </a:ext>
            </a:extLst>
          </p:cNvPr>
          <p:cNvPicPr preferRelativeResize="0"/>
          <p:nvPr/>
        </p:nvPicPr>
        <p:blipFill rotWithShape="1">
          <a:blip r:embed="rId3">
            <a:alphaModFix/>
          </a:blip>
          <a:srcRect/>
          <a:stretch/>
        </p:blipFill>
        <p:spPr>
          <a:xfrm>
            <a:off x="8972843" y="1980846"/>
            <a:ext cx="2590800" cy="2943720"/>
          </a:xfrm>
          <a:prstGeom prst="rect">
            <a:avLst/>
          </a:prstGeom>
          <a:noFill/>
          <a:ln>
            <a:noFill/>
          </a:ln>
        </p:spPr>
      </p:pic>
    </p:spTree>
    <p:extLst>
      <p:ext uri="{BB962C8B-B14F-4D97-AF65-F5344CB8AC3E}">
        <p14:creationId xmlns:p14="http://schemas.microsoft.com/office/powerpoint/2010/main" val="240571374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830</TotalTime>
  <Words>2353</Words>
  <Application>Microsoft Office PowerPoint</Application>
  <PresentationFormat>Geniş ekran</PresentationFormat>
  <Paragraphs>325</Paragraphs>
  <Slides>32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Admin</cp:lastModifiedBy>
  <cp:revision>15</cp:revision>
  <dcterms:created xsi:type="dcterms:W3CDTF">2020-09-20T10:53:54Z</dcterms:created>
  <dcterms:modified xsi:type="dcterms:W3CDTF">2022-09-20T12:23:34Z</dcterms:modified>
</cp:coreProperties>
</file>