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49"/>
  </p:notesMasterIdLst>
  <p:sldIdLst>
    <p:sldId id="257" r:id="rId2"/>
    <p:sldId id="267" r:id="rId3"/>
    <p:sldId id="273" r:id="rId4"/>
    <p:sldId id="274" r:id="rId5"/>
    <p:sldId id="269" r:id="rId6"/>
    <p:sldId id="280" r:id="rId7"/>
    <p:sldId id="281" r:id="rId8"/>
    <p:sldId id="282" r:id="rId9"/>
    <p:sldId id="283" r:id="rId10"/>
    <p:sldId id="290" r:id="rId11"/>
    <p:sldId id="291" r:id="rId12"/>
    <p:sldId id="292" r:id="rId13"/>
    <p:sldId id="293" r:id="rId14"/>
    <p:sldId id="298" r:id="rId15"/>
    <p:sldId id="299" r:id="rId16"/>
    <p:sldId id="300" r:id="rId17"/>
    <p:sldId id="301" r:id="rId18"/>
    <p:sldId id="302" r:id="rId19"/>
    <p:sldId id="303" r:id="rId20"/>
    <p:sldId id="304" r:id="rId21"/>
    <p:sldId id="305" r:id="rId22"/>
    <p:sldId id="308" r:id="rId23"/>
    <p:sldId id="309" r:id="rId24"/>
    <p:sldId id="310" r:id="rId25"/>
    <p:sldId id="311" r:id="rId26"/>
    <p:sldId id="312" r:id="rId27"/>
    <p:sldId id="313" r:id="rId28"/>
    <p:sldId id="314" r:id="rId29"/>
    <p:sldId id="315" r:id="rId30"/>
    <p:sldId id="343" r:id="rId31"/>
    <p:sldId id="344" r:id="rId32"/>
    <p:sldId id="345" r:id="rId33"/>
    <p:sldId id="328" r:id="rId34"/>
    <p:sldId id="329" r:id="rId35"/>
    <p:sldId id="330" r:id="rId36"/>
    <p:sldId id="331" r:id="rId37"/>
    <p:sldId id="332" r:id="rId38"/>
    <p:sldId id="333" r:id="rId39"/>
    <p:sldId id="334" r:id="rId40"/>
    <p:sldId id="335" r:id="rId41"/>
    <p:sldId id="336" r:id="rId42"/>
    <p:sldId id="337" r:id="rId43"/>
    <p:sldId id="338" r:id="rId44"/>
    <p:sldId id="339" r:id="rId45"/>
    <p:sldId id="340" r:id="rId46"/>
    <p:sldId id="341" r:id="rId47"/>
    <p:sldId id="342" r:id="rId4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00F742-90D2-420A-9F5E-F5E956D50443}" type="datetimeFigureOut">
              <a:rPr lang="tr-TR" smtClean="0"/>
              <a:pPr/>
              <a:t>24.5.2015</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621837-720C-440F-B65A-524D0A08A6B1}"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5C6A4742-D06F-4965-9AD2-826D9FB516E8}" type="datetimeFigureOut">
              <a:rPr lang="tr-TR" smtClean="0"/>
              <a:pPr/>
              <a:t>24.5.2015</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922A68D2-DF45-410D-B72E-B80BDAE53480}"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C6A4742-D06F-4965-9AD2-826D9FB516E8}" type="datetimeFigureOut">
              <a:rPr lang="tr-TR" smtClean="0"/>
              <a:pPr/>
              <a:t>24.5.2015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22A68D2-DF45-410D-B72E-B80BDAE5348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C6A4742-D06F-4965-9AD2-826D9FB516E8}" type="datetimeFigureOut">
              <a:rPr lang="tr-TR" smtClean="0"/>
              <a:pPr/>
              <a:t>24.5.2015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22A68D2-DF45-410D-B72E-B80BDAE5348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C6A4742-D06F-4965-9AD2-826D9FB516E8}" type="datetimeFigureOut">
              <a:rPr lang="tr-TR" smtClean="0"/>
              <a:pPr/>
              <a:t>24.5.2015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22A68D2-DF45-410D-B72E-B80BDAE5348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5C6A4742-D06F-4965-9AD2-826D9FB516E8}" type="datetimeFigureOut">
              <a:rPr lang="tr-TR" smtClean="0"/>
              <a:pPr/>
              <a:t>24.5.2015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22A68D2-DF45-410D-B72E-B80BDAE53480}"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5C6A4742-D06F-4965-9AD2-826D9FB516E8}" type="datetimeFigureOut">
              <a:rPr lang="tr-TR" smtClean="0"/>
              <a:pPr/>
              <a:t>24.5.2015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22A68D2-DF45-410D-B72E-B80BDAE5348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5C6A4742-D06F-4965-9AD2-826D9FB516E8}" type="datetimeFigureOut">
              <a:rPr lang="tr-TR" smtClean="0"/>
              <a:pPr/>
              <a:t>24.5.2015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922A68D2-DF45-410D-B72E-B80BDAE53480}"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5C6A4742-D06F-4965-9AD2-826D9FB516E8}" type="datetimeFigureOut">
              <a:rPr lang="tr-TR" smtClean="0"/>
              <a:pPr/>
              <a:t>24.5.2015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922A68D2-DF45-410D-B72E-B80BDAE5348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C6A4742-D06F-4965-9AD2-826D9FB516E8}" type="datetimeFigureOut">
              <a:rPr lang="tr-TR" smtClean="0"/>
              <a:pPr/>
              <a:t>24.5.2015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922A68D2-DF45-410D-B72E-B80BDAE5348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5C6A4742-D06F-4965-9AD2-826D9FB516E8}" type="datetimeFigureOut">
              <a:rPr lang="tr-TR" smtClean="0"/>
              <a:pPr/>
              <a:t>24.5.2015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22A68D2-DF45-410D-B72E-B80BDAE5348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5C6A4742-D06F-4965-9AD2-826D9FB516E8}" type="datetimeFigureOut">
              <a:rPr lang="tr-TR" smtClean="0"/>
              <a:pPr/>
              <a:t>24.5.2015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922A68D2-DF45-410D-B72E-B80BDAE53480}"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C6A4742-D06F-4965-9AD2-826D9FB516E8}" type="datetimeFigureOut">
              <a:rPr lang="tr-TR" smtClean="0"/>
              <a:pPr/>
              <a:t>24.5.2015</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22A68D2-DF45-410D-B72E-B80BDAE53480}"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Başlık 1"/>
          <p:cNvSpPr>
            <a:spLocks noGrp="1"/>
          </p:cNvSpPr>
          <p:nvPr>
            <p:ph type="ctrTitle"/>
          </p:nvPr>
        </p:nvSpPr>
        <p:spPr>
          <a:xfrm>
            <a:off x="685800" y="1600200"/>
            <a:ext cx="7772400" cy="1779588"/>
          </a:xfrm>
        </p:spPr>
        <p:txBody>
          <a:bodyPr/>
          <a:lstStyle/>
          <a:p>
            <a:pPr eaLnBrk="1" hangingPunct="1"/>
            <a:r>
              <a:rPr lang="tr-TR" dirty="0" err="1" smtClean="0"/>
              <a:t>Psikososyal</a:t>
            </a:r>
            <a:r>
              <a:rPr lang="tr-TR" dirty="0" smtClean="0"/>
              <a:t> Müdahale Hizmetleri</a:t>
            </a:r>
          </a:p>
        </p:txBody>
      </p:sp>
      <p:sp>
        <p:nvSpPr>
          <p:cNvPr id="14338" name="Alt Başlık 2"/>
          <p:cNvSpPr>
            <a:spLocks noGrp="1"/>
          </p:cNvSpPr>
          <p:nvPr>
            <p:ph type="subTitle" idx="1"/>
          </p:nvPr>
        </p:nvSpPr>
        <p:spPr>
          <a:xfrm>
            <a:off x="1371600" y="3556000"/>
            <a:ext cx="6400800" cy="1473200"/>
          </a:xfrm>
        </p:spPr>
        <p:txBody>
          <a:bodyPr>
            <a:normAutofit/>
          </a:bodyPr>
          <a:lstStyle/>
          <a:p>
            <a:pPr algn="r" eaLnBrk="1" hangingPunct="1"/>
            <a:r>
              <a:rPr lang="tr-TR" dirty="0" smtClean="0"/>
              <a:t>Özel Eğitim ve Rehberlik Hizmetleri </a:t>
            </a:r>
          </a:p>
          <a:p>
            <a:pPr algn="r" eaLnBrk="1" hangingPunct="1"/>
            <a:r>
              <a:rPr lang="tr-TR" dirty="0" smtClean="0"/>
              <a:t>Genel Müdürlüğü</a:t>
            </a:r>
          </a:p>
        </p:txBody>
      </p:sp>
      <p:pic>
        <p:nvPicPr>
          <p:cNvPr id="14339" name="Picture 2" descr="http://zonguldak.meb.gov.tr/logo/Meb.gif"/>
          <p:cNvPicPr>
            <a:picLocks noChangeAspect="1" noChangeArrowheads="1"/>
          </p:cNvPicPr>
          <p:nvPr/>
        </p:nvPicPr>
        <p:blipFill>
          <a:blip r:embed="rId2"/>
          <a:srcRect/>
          <a:stretch>
            <a:fillRect/>
          </a:stretch>
        </p:blipFill>
        <p:spPr bwMode="auto">
          <a:xfrm>
            <a:off x="593725" y="5445125"/>
            <a:ext cx="1187450" cy="1179513"/>
          </a:xfrm>
          <a:prstGeom prst="rect">
            <a:avLst/>
          </a:prstGeom>
          <a:noFill/>
          <a:ln w="9525">
            <a:noFill/>
            <a:miter lim="800000"/>
            <a:headEnd/>
            <a:tailEnd/>
          </a:ln>
        </p:spPr>
      </p:pic>
      <p:pic>
        <p:nvPicPr>
          <p:cNvPr id="14340" name="Picture 2" descr="http://orgm.meb.gov.tr/psikososyal/ogretmenelkitabi_dosyalar/image009.jpg"/>
          <p:cNvPicPr>
            <a:picLocks noChangeAspect="1" noChangeArrowheads="1"/>
          </p:cNvPicPr>
          <p:nvPr/>
        </p:nvPicPr>
        <p:blipFill>
          <a:blip r:embed="rId3"/>
          <a:srcRect/>
          <a:stretch>
            <a:fillRect/>
          </a:stretch>
        </p:blipFill>
        <p:spPr bwMode="auto">
          <a:xfrm>
            <a:off x="1947863" y="5445125"/>
            <a:ext cx="955675" cy="1152525"/>
          </a:xfrm>
          <a:prstGeom prst="rect">
            <a:avLst/>
          </a:prstGeom>
          <a:noFill/>
          <a:ln w="9525">
            <a:noFill/>
            <a:miter lim="800000"/>
            <a:headEnd/>
            <a:tailEnd/>
          </a:ln>
        </p:spPr>
      </p:pic>
      <p:sp>
        <p:nvSpPr>
          <p:cNvPr id="6" name="Alt Başlık 2"/>
          <p:cNvSpPr txBox="1">
            <a:spLocks/>
          </p:cNvSpPr>
          <p:nvPr/>
        </p:nvSpPr>
        <p:spPr>
          <a:xfrm>
            <a:off x="3071802" y="5143512"/>
            <a:ext cx="5900734" cy="1143008"/>
          </a:xfrm>
          <a:prstGeom prst="rect">
            <a:avLst/>
          </a:prstGeom>
        </p:spPr>
        <p:txBody>
          <a:bodyPr vert="horz" lIns="0" rIns="18288">
            <a:normAutofit/>
          </a:bodyPr>
          <a:lstStyle/>
          <a:p>
            <a:pPr marL="0" marR="45720" lvl="0" indent="0" algn="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tr-TR" sz="2600" b="0" i="0" u="none" strike="noStrike" kern="1200" cap="none" spc="0" normalizeH="0" baseline="0" noProof="0" dirty="0" smtClean="0">
                <a:ln>
                  <a:noFill/>
                </a:ln>
                <a:solidFill>
                  <a:schemeClr val="tx1"/>
                </a:solidFill>
                <a:effectLst/>
                <a:uLnTx/>
                <a:uFillTx/>
                <a:latin typeface="+mn-lt"/>
                <a:ea typeface="+mn-ea"/>
                <a:cs typeface="+mn-cs"/>
              </a:rPr>
              <a:t>VELİ OTURUMLARI</a:t>
            </a:r>
            <a:endParaRPr kumimoji="0" lang="tr-TR" sz="26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Başlık 1"/>
          <p:cNvSpPr>
            <a:spLocks noGrp="1"/>
          </p:cNvSpPr>
          <p:nvPr>
            <p:ph type="title"/>
          </p:nvPr>
        </p:nvSpPr>
        <p:spPr/>
        <p:txBody>
          <a:bodyPr>
            <a:normAutofit/>
          </a:bodyPr>
          <a:lstStyle/>
          <a:p>
            <a:pPr eaLnBrk="1" hangingPunct="1"/>
            <a:r>
              <a:rPr lang="tr-TR" smtClean="0"/>
              <a:t>Yaşa Bağlı Stres Tepkileri (0-6)</a:t>
            </a:r>
          </a:p>
        </p:txBody>
      </p:sp>
      <p:sp>
        <p:nvSpPr>
          <p:cNvPr id="3" name="İçerik Yer Tutucusu 2"/>
          <p:cNvSpPr>
            <a:spLocks noGrp="1"/>
          </p:cNvSpPr>
          <p:nvPr>
            <p:ph sz="half" idx="1"/>
          </p:nvPr>
        </p:nvSpPr>
        <p:spPr>
          <a:xfrm>
            <a:off x="676275" y="2679700"/>
            <a:ext cx="3822700" cy="3446463"/>
          </a:xfrm>
          <a:prstGeom prst="rect">
            <a:avLst/>
          </a:prstGeom>
        </p:spPr>
        <p:txBody>
          <a:bodyPr rtlCol="0">
            <a:normAutofit fontScale="85000" lnSpcReduction="20000"/>
          </a:bodyPr>
          <a:lstStyle/>
          <a:p>
            <a:pPr marL="274320" indent="-274320" eaLnBrk="1" fontAlgn="auto" hangingPunct="1">
              <a:spcAft>
                <a:spcPts val="0"/>
              </a:spcAft>
              <a:defRPr/>
            </a:pPr>
            <a:r>
              <a:rPr lang="tr-TR" dirty="0" smtClean="0">
                <a:latin typeface="+mj-lt"/>
              </a:rPr>
              <a:t>Yatak ıslatma, ağlama</a:t>
            </a:r>
          </a:p>
          <a:p>
            <a:pPr marL="274320" indent="-274320" eaLnBrk="1" fontAlgn="auto" hangingPunct="1">
              <a:spcAft>
                <a:spcPts val="0"/>
              </a:spcAft>
              <a:defRPr/>
            </a:pPr>
            <a:r>
              <a:rPr lang="tr-TR" dirty="0" smtClean="0">
                <a:latin typeface="+mj-lt"/>
              </a:rPr>
              <a:t>Hareketsizlik, donukluk</a:t>
            </a:r>
          </a:p>
          <a:p>
            <a:pPr marL="274320" indent="-274320" eaLnBrk="1" fontAlgn="auto" hangingPunct="1">
              <a:spcAft>
                <a:spcPts val="0"/>
              </a:spcAft>
              <a:defRPr/>
            </a:pPr>
            <a:r>
              <a:rPr lang="tr-TR" dirty="0" smtClean="0">
                <a:latin typeface="+mj-lt"/>
              </a:rPr>
              <a:t>Parmak emme</a:t>
            </a:r>
          </a:p>
          <a:p>
            <a:pPr marL="274320" indent="-274320" eaLnBrk="1" fontAlgn="auto" hangingPunct="1">
              <a:spcAft>
                <a:spcPts val="0"/>
              </a:spcAft>
              <a:defRPr/>
            </a:pPr>
            <a:r>
              <a:rPr lang="tr-TR" dirty="0" smtClean="0">
                <a:latin typeface="+mj-lt"/>
              </a:rPr>
              <a:t>Annenin dibinden ayrılamama</a:t>
            </a:r>
          </a:p>
          <a:p>
            <a:pPr marL="274320" indent="-274320" eaLnBrk="1" fontAlgn="auto" hangingPunct="1">
              <a:spcAft>
                <a:spcPts val="0"/>
              </a:spcAft>
              <a:defRPr/>
            </a:pPr>
            <a:r>
              <a:rPr lang="tr-TR" dirty="0" smtClean="0">
                <a:latin typeface="+mj-lt"/>
              </a:rPr>
              <a:t>Bağırsak kontrolünün kaybedilmesi</a:t>
            </a:r>
          </a:p>
          <a:p>
            <a:pPr marL="274320" indent="-274320" eaLnBrk="1" fontAlgn="auto" hangingPunct="1">
              <a:spcAft>
                <a:spcPts val="0"/>
              </a:spcAft>
              <a:defRPr/>
            </a:pPr>
            <a:r>
              <a:rPr lang="tr-TR" dirty="0" smtClean="0">
                <a:latin typeface="+mj-lt"/>
              </a:rPr>
              <a:t>Karanlıktan, hayvanlardan, yalnız kalmaktan, kalabalıktan korkma</a:t>
            </a:r>
          </a:p>
          <a:p>
            <a:pPr marL="274320" indent="-274320" eaLnBrk="1" fontAlgn="auto" hangingPunct="1">
              <a:spcAft>
                <a:spcPts val="0"/>
              </a:spcAft>
              <a:defRPr/>
            </a:pPr>
            <a:r>
              <a:rPr lang="tr-TR" dirty="0" smtClean="0">
                <a:latin typeface="+mj-lt"/>
              </a:rPr>
              <a:t>Dikkatsizlik</a:t>
            </a:r>
            <a:endParaRPr lang="tr-TR" sz="2800" dirty="0" smtClean="0">
              <a:latin typeface="+mj-lt"/>
            </a:endParaRPr>
          </a:p>
          <a:p>
            <a:pPr marL="274320" indent="-274320" eaLnBrk="1" fontAlgn="auto" hangingPunct="1">
              <a:spcAft>
                <a:spcPts val="0"/>
              </a:spcAft>
              <a:defRPr/>
            </a:pPr>
            <a:endParaRPr lang="tr-TR" dirty="0"/>
          </a:p>
        </p:txBody>
      </p:sp>
      <p:sp>
        <p:nvSpPr>
          <p:cNvPr id="4" name="İçerik Yer Tutucusu 3"/>
          <p:cNvSpPr>
            <a:spLocks noGrp="1"/>
          </p:cNvSpPr>
          <p:nvPr>
            <p:ph sz="half" idx="2"/>
          </p:nvPr>
        </p:nvSpPr>
        <p:spPr>
          <a:xfrm>
            <a:off x="4645025" y="2679700"/>
            <a:ext cx="3822700" cy="3446463"/>
          </a:xfrm>
          <a:prstGeom prst="rect">
            <a:avLst/>
          </a:prstGeom>
        </p:spPr>
        <p:txBody>
          <a:bodyPr rtlCol="0">
            <a:normAutofit fontScale="85000" lnSpcReduction="20000"/>
          </a:bodyPr>
          <a:lstStyle/>
          <a:p>
            <a:pPr marL="274320" indent="-274320" eaLnBrk="1" fontAlgn="auto" hangingPunct="1">
              <a:spcAft>
                <a:spcPts val="0"/>
              </a:spcAft>
              <a:defRPr/>
            </a:pPr>
            <a:r>
              <a:rPr lang="tr-TR" dirty="0" smtClean="0">
                <a:latin typeface="+mj-lt"/>
              </a:rPr>
              <a:t>Aşırı hareketlilik,</a:t>
            </a:r>
          </a:p>
          <a:p>
            <a:pPr marL="274320" indent="-274320" eaLnBrk="1" fontAlgn="auto" hangingPunct="1">
              <a:spcAft>
                <a:spcPts val="0"/>
              </a:spcAft>
              <a:defRPr/>
            </a:pPr>
            <a:r>
              <a:rPr lang="tr-TR" dirty="0" smtClean="0">
                <a:latin typeface="+mj-lt"/>
              </a:rPr>
              <a:t>Seslere karşı aşırı duyarlılık</a:t>
            </a:r>
          </a:p>
          <a:p>
            <a:pPr marL="274320" indent="-274320" eaLnBrk="1" fontAlgn="auto" hangingPunct="1">
              <a:spcAft>
                <a:spcPts val="0"/>
              </a:spcAft>
              <a:defRPr/>
            </a:pPr>
            <a:r>
              <a:rPr lang="tr-TR" dirty="0" smtClean="0">
                <a:latin typeface="+mj-lt"/>
              </a:rPr>
              <a:t>Huzursuzluk ve kafa karışıklığı</a:t>
            </a:r>
          </a:p>
          <a:p>
            <a:pPr marL="274320" indent="-274320" eaLnBrk="1" fontAlgn="auto" hangingPunct="1">
              <a:spcAft>
                <a:spcPts val="0"/>
              </a:spcAft>
              <a:defRPr/>
            </a:pPr>
            <a:r>
              <a:rPr lang="tr-TR" dirty="0" smtClean="0">
                <a:latin typeface="+mj-lt"/>
              </a:rPr>
              <a:t>Konuşma güçlükleri</a:t>
            </a:r>
          </a:p>
          <a:p>
            <a:pPr marL="274320" indent="-274320" eaLnBrk="1" fontAlgn="auto" hangingPunct="1">
              <a:spcAft>
                <a:spcPts val="0"/>
              </a:spcAft>
              <a:defRPr/>
            </a:pPr>
            <a:r>
              <a:rPr lang="tr-TR" dirty="0" smtClean="0">
                <a:latin typeface="+mj-lt"/>
              </a:rPr>
              <a:t>Beslenme sorunları</a:t>
            </a:r>
          </a:p>
          <a:p>
            <a:pPr marL="274320" indent="-274320" eaLnBrk="1" fontAlgn="auto" hangingPunct="1">
              <a:spcAft>
                <a:spcPts val="0"/>
              </a:spcAft>
              <a:defRPr/>
            </a:pPr>
            <a:r>
              <a:rPr lang="tr-TR" dirty="0" smtClean="0">
                <a:latin typeface="+mj-lt"/>
              </a:rPr>
              <a:t>Karın ağrıları</a:t>
            </a:r>
          </a:p>
          <a:p>
            <a:pPr marL="274320" indent="-274320" eaLnBrk="1" fontAlgn="auto" hangingPunct="1">
              <a:spcAft>
                <a:spcPts val="0"/>
              </a:spcAft>
              <a:defRPr/>
            </a:pPr>
            <a:r>
              <a:rPr lang="tr-TR" dirty="0" smtClean="0">
                <a:latin typeface="+mj-lt"/>
              </a:rPr>
              <a:t>Sakarlık</a:t>
            </a:r>
          </a:p>
          <a:p>
            <a:pPr marL="274320" indent="-274320" eaLnBrk="1" fontAlgn="auto" hangingPunct="1">
              <a:spcAft>
                <a:spcPts val="0"/>
              </a:spcAft>
              <a:defRPr/>
            </a:pPr>
            <a:r>
              <a:rPr lang="tr-TR" dirty="0" smtClean="0">
                <a:latin typeface="+mj-lt"/>
              </a:rPr>
              <a:t>Olayı yeniden canlandırma</a:t>
            </a:r>
          </a:p>
          <a:p>
            <a:pPr marL="274320" indent="-274320" eaLnBrk="1" fontAlgn="auto" hangingPunct="1">
              <a:spcAft>
                <a:spcPts val="0"/>
              </a:spcAft>
              <a:defRPr/>
            </a:pPr>
            <a:r>
              <a:rPr lang="tr-TR" dirty="0" smtClean="0">
                <a:latin typeface="+mj-lt"/>
              </a:rPr>
              <a:t>Ölme isteği</a:t>
            </a:r>
          </a:p>
          <a:p>
            <a:pPr marL="274320" indent="-274320" eaLnBrk="1" fontAlgn="auto" hangingPunct="1">
              <a:spcAft>
                <a:spcPts val="0"/>
              </a:spcAft>
              <a:defRPr/>
            </a:pPr>
            <a:r>
              <a:rPr lang="tr-TR" dirty="0" smtClean="0">
                <a:latin typeface="+mj-lt"/>
              </a:rPr>
              <a:t>Cennete gitme isteği</a:t>
            </a: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Başlık 1"/>
          <p:cNvSpPr>
            <a:spLocks noGrp="1"/>
          </p:cNvSpPr>
          <p:nvPr>
            <p:ph type="title"/>
          </p:nvPr>
        </p:nvSpPr>
        <p:spPr/>
        <p:txBody>
          <a:bodyPr>
            <a:normAutofit/>
          </a:bodyPr>
          <a:lstStyle/>
          <a:p>
            <a:pPr eaLnBrk="1" hangingPunct="1"/>
            <a:r>
              <a:rPr lang="tr-TR" smtClean="0"/>
              <a:t>Yaşa Bağlı Stres Tepkileri (7-11)</a:t>
            </a:r>
          </a:p>
        </p:txBody>
      </p:sp>
      <p:sp>
        <p:nvSpPr>
          <p:cNvPr id="3" name="İçerik Yer Tutucusu 2"/>
          <p:cNvSpPr>
            <a:spLocks noGrp="1"/>
          </p:cNvSpPr>
          <p:nvPr>
            <p:ph sz="half" idx="1"/>
          </p:nvPr>
        </p:nvSpPr>
        <p:spPr>
          <a:xfrm>
            <a:off x="714348" y="1857364"/>
            <a:ext cx="3786214" cy="4500594"/>
          </a:xfrm>
          <a:prstGeom prst="rect">
            <a:avLst/>
          </a:prstGeom>
        </p:spPr>
        <p:txBody>
          <a:bodyPr rtlCol="0">
            <a:noAutofit/>
          </a:bodyPr>
          <a:lstStyle/>
          <a:p>
            <a:pPr marL="274320" indent="-274320" eaLnBrk="1" fontAlgn="auto" hangingPunct="1">
              <a:spcAft>
                <a:spcPts val="0"/>
              </a:spcAft>
              <a:defRPr/>
            </a:pPr>
            <a:r>
              <a:rPr lang="tr-TR" sz="2000" dirty="0" smtClean="0">
                <a:latin typeface="+mj-lt"/>
              </a:rPr>
              <a:t>Yatak ıslatma</a:t>
            </a:r>
          </a:p>
          <a:p>
            <a:pPr marL="274320" indent="-274320" eaLnBrk="1" fontAlgn="auto" hangingPunct="1">
              <a:spcAft>
                <a:spcPts val="0"/>
              </a:spcAft>
              <a:defRPr/>
            </a:pPr>
            <a:r>
              <a:rPr lang="tr-TR" sz="2000" dirty="0" smtClean="0">
                <a:latin typeface="+mj-lt"/>
              </a:rPr>
              <a:t>Akıl dışı korkular</a:t>
            </a:r>
          </a:p>
          <a:p>
            <a:pPr marL="274320" indent="-274320" eaLnBrk="1" fontAlgn="auto" hangingPunct="1">
              <a:spcAft>
                <a:spcPts val="0"/>
              </a:spcAft>
              <a:defRPr/>
            </a:pPr>
            <a:r>
              <a:rPr lang="tr-TR" sz="2000" dirty="0" smtClean="0">
                <a:latin typeface="+mj-lt"/>
              </a:rPr>
              <a:t>Huzursuzluk</a:t>
            </a:r>
          </a:p>
          <a:p>
            <a:pPr marL="274320" indent="-274320" eaLnBrk="1" fontAlgn="auto" hangingPunct="1">
              <a:spcAft>
                <a:spcPts val="0"/>
              </a:spcAft>
              <a:defRPr/>
            </a:pPr>
            <a:r>
              <a:rPr lang="tr-TR" sz="2000" dirty="0" smtClean="0">
                <a:latin typeface="+mj-lt"/>
              </a:rPr>
              <a:t>Söz dinlememe</a:t>
            </a:r>
          </a:p>
          <a:p>
            <a:pPr marL="274320" indent="-274320" eaLnBrk="1" fontAlgn="auto" hangingPunct="1">
              <a:spcAft>
                <a:spcPts val="0"/>
              </a:spcAft>
              <a:defRPr/>
            </a:pPr>
            <a:r>
              <a:rPr lang="tr-TR" sz="2000" dirty="0" smtClean="0">
                <a:latin typeface="+mj-lt"/>
              </a:rPr>
              <a:t>Annenin dibinden ayrılamama</a:t>
            </a:r>
          </a:p>
          <a:p>
            <a:pPr marL="274320" indent="-274320" eaLnBrk="1" fontAlgn="auto" hangingPunct="1">
              <a:spcAft>
                <a:spcPts val="0"/>
              </a:spcAft>
              <a:defRPr/>
            </a:pPr>
            <a:r>
              <a:rPr lang="tr-TR" sz="2000" dirty="0" smtClean="0">
                <a:latin typeface="+mj-lt"/>
              </a:rPr>
              <a:t>Baş ağrıları, karın ağrıları</a:t>
            </a:r>
          </a:p>
          <a:p>
            <a:pPr marL="274320" indent="-274320" eaLnBrk="1" fontAlgn="auto" hangingPunct="1">
              <a:spcAft>
                <a:spcPts val="0"/>
              </a:spcAft>
              <a:defRPr/>
            </a:pPr>
            <a:r>
              <a:rPr lang="tr-TR" sz="2000" dirty="0" smtClean="0">
                <a:latin typeface="+mj-lt"/>
              </a:rPr>
              <a:t>Görme veya duyma sorunları</a:t>
            </a:r>
          </a:p>
          <a:p>
            <a:pPr marL="274320" indent="-274320" eaLnBrk="1" fontAlgn="auto" hangingPunct="1">
              <a:spcAft>
                <a:spcPts val="0"/>
              </a:spcAft>
              <a:defRPr/>
            </a:pPr>
            <a:r>
              <a:rPr lang="tr-TR" sz="2000" dirty="0" smtClean="0">
                <a:latin typeface="+mj-lt"/>
              </a:rPr>
              <a:t>Okula gitmeyi reddetme</a:t>
            </a:r>
          </a:p>
          <a:p>
            <a:pPr marL="274320" indent="-274320" eaLnBrk="1" fontAlgn="auto" hangingPunct="1">
              <a:spcAft>
                <a:spcPts val="0"/>
              </a:spcAft>
              <a:defRPr/>
            </a:pPr>
            <a:r>
              <a:rPr lang="tr-TR" sz="2000" dirty="0" smtClean="0">
                <a:latin typeface="+mj-lt"/>
              </a:rPr>
              <a:t>Düşük başarı</a:t>
            </a:r>
          </a:p>
          <a:p>
            <a:pPr marL="274320" indent="-274320" eaLnBrk="1" fontAlgn="auto" hangingPunct="1">
              <a:spcAft>
                <a:spcPts val="0"/>
              </a:spcAft>
              <a:defRPr/>
            </a:pPr>
            <a:r>
              <a:rPr lang="tr-TR" sz="2000" dirty="0" smtClean="0">
                <a:latin typeface="+mj-lt"/>
              </a:rPr>
              <a:t>Kavga etme</a:t>
            </a:r>
          </a:p>
          <a:p>
            <a:pPr marL="274320" indent="-274320" eaLnBrk="1" fontAlgn="auto" hangingPunct="1">
              <a:spcAft>
                <a:spcPts val="0"/>
              </a:spcAft>
              <a:defRPr/>
            </a:pPr>
            <a:r>
              <a:rPr lang="tr-TR" sz="2000" dirty="0" smtClean="0">
                <a:latin typeface="+mj-lt"/>
              </a:rPr>
              <a:t>İlgi Kaybı</a:t>
            </a:r>
          </a:p>
        </p:txBody>
      </p:sp>
      <p:sp>
        <p:nvSpPr>
          <p:cNvPr id="4" name="İçerik Yer Tutucusu 3"/>
          <p:cNvSpPr>
            <a:spLocks noGrp="1"/>
          </p:cNvSpPr>
          <p:nvPr>
            <p:ph sz="half" idx="2"/>
          </p:nvPr>
        </p:nvSpPr>
        <p:spPr>
          <a:xfrm>
            <a:off x="4714876" y="1785926"/>
            <a:ext cx="3929090" cy="4429156"/>
          </a:xfrm>
          <a:prstGeom prst="rect">
            <a:avLst/>
          </a:prstGeom>
        </p:spPr>
        <p:txBody>
          <a:bodyPr rtlCol="0">
            <a:noAutofit/>
          </a:bodyPr>
          <a:lstStyle/>
          <a:p>
            <a:pPr marL="274320" indent="-274320" eaLnBrk="1" fontAlgn="auto" hangingPunct="1">
              <a:spcAft>
                <a:spcPts val="0"/>
              </a:spcAft>
              <a:defRPr/>
            </a:pPr>
            <a:r>
              <a:rPr lang="tr-TR" sz="2000" dirty="0" smtClean="0">
                <a:latin typeface="+mj-lt"/>
              </a:rPr>
              <a:t>Konsantrasyon eksikliği, dikkatin kolay dağılması</a:t>
            </a:r>
          </a:p>
          <a:p>
            <a:pPr marL="274320" indent="-274320" eaLnBrk="1" fontAlgn="auto" hangingPunct="1">
              <a:spcAft>
                <a:spcPts val="0"/>
              </a:spcAft>
              <a:defRPr/>
            </a:pPr>
            <a:r>
              <a:rPr lang="tr-TR" sz="2000" dirty="0" smtClean="0">
                <a:latin typeface="+mj-lt"/>
              </a:rPr>
              <a:t>Kabuğuna çekilme</a:t>
            </a:r>
          </a:p>
          <a:p>
            <a:pPr marL="274320" indent="-274320" eaLnBrk="1" fontAlgn="auto" hangingPunct="1">
              <a:spcAft>
                <a:spcPts val="0"/>
              </a:spcAft>
              <a:defRPr/>
            </a:pPr>
            <a:r>
              <a:rPr lang="tr-TR" sz="2000" dirty="0" smtClean="0">
                <a:latin typeface="+mj-lt"/>
              </a:rPr>
              <a:t>Şiddet içeren fanteziler veya oyunlar</a:t>
            </a:r>
          </a:p>
          <a:p>
            <a:pPr marL="274320" indent="-274320" eaLnBrk="1" fontAlgn="auto" hangingPunct="1">
              <a:spcAft>
                <a:spcPts val="0"/>
              </a:spcAft>
              <a:defRPr/>
            </a:pPr>
            <a:r>
              <a:rPr lang="tr-TR" sz="2000" dirty="0" smtClean="0">
                <a:latin typeface="+mj-lt"/>
              </a:rPr>
              <a:t>Olayı yeniden canlandırma</a:t>
            </a:r>
          </a:p>
          <a:p>
            <a:pPr marL="274320" indent="-274320" eaLnBrk="1" fontAlgn="auto" hangingPunct="1">
              <a:spcAft>
                <a:spcPts val="0"/>
              </a:spcAft>
              <a:defRPr/>
            </a:pPr>
            <a:r>
              <a:rPr lang="tr-TR" sz="2000" dirty="0" smtClean="0">
                <a:latin typeface="+mj-lt"/>
              </a:rPr>
              <a:t>Sakarlık</a:t>
            </a:r>
          </a:p>
          <a:p>
            <a:pPr marL="274320" indent="-274320" eaLnBrk="1" fontAlgn="auto" hangingPunct="1">
              <a:spcAft>
                <a:spcPts val="0"/>
              </a:spcAft>
              <a:defRPr/>
            </a:pPr>
            <a:r>
              <a:rPr lang="tr-TR" sz="2000" dirty="0" smtClean="0">
                <a:latin typeface="+mj-lt"/>
              </a:rPr>
              <a:t>İştah bozuklukları</a:t>
            </a:r>
          </a:p>
          <a:p>
            <a:pPr marL="274320" indent="-274320" eaLnBrk="1" fontAlgn="auto" hangingPunct="1">
              <a:spcAft>
                <a:spcPts val="0"/>
              </a:spcAft>
              <a:defRPr/>
            </a:pPr>
            <a:r>
              <a:rPr lang="tr-TR" sz="2000" dirty="0" smtClean="0">
                <a:latin typeface="+mj-lt"/>
              </a:rPr>
              <a:t>Fazla hareketlilik/hareketsizlik</a:t>
            </a:r>
          </a:p>
          <a:p>
            <a:pPr marL="274320" indent="-274320" eaLnBrk="1" fontAlgn="auto" hangingPunct="1">
              <a:spcAft>
                <a:spcPts val="0"/>
              </a:spcAft>
              <a:defRPr/>
            </a:pPr>
            <a:r>
              <a:rPr lang="tr-TR" sz="2000" dirty="0" smtClean="0">
                <a:latin typeface="+mj-lt"/>
              </a:rPr>
              <a:t>Dikkatsizlik</a:t>
            </a:r>
          </a:p>
          <a:p>
            <a:pPr marL="274320" indent="-274320" eaLnBrk="1" fontAlgn="auto" hangingPunct="1">
              <a:spcAft>
                <a:spcPts val="0"/>
              </a:spcAft>
              <a:defRPr/>
            </a:pPr>
            <a:r>
              <a:rPr lang="tr-TR" sz="2000" dirty="0" smtClean="0">
                <a:latin typeface="+mj-lt"/>
              </a:rPr>
              <a:t>Ölme isteği</a:t>
            </a:r>
          </a:p>
          <a:p>
            <a:pPr marL="274320" indent="-274320" eaLnBrk="1" fontAlgn="auto" hangingPunct="1">
              <a:spcAft>
                <a:spcPts val="0"/>
              </a:spcAft>
              <a:defRPr/>
            </a:pPr>
            <a:endParaRPr lang="tr-TR"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Başlık 1"/>
          <p:cNvSpPr>
            <a:spLocks noGrp="1"/>
          </p:cNvSpPr>
          <p:nvPr>
            <p:ph type="title"/>
          </p:nvPr>
        </p:nvSpPr>
        <p:spPr/>
        <p:txBody>
          <a:bodyPr>
            <a:normAutofit fontScale="90000"/>
          </a:bodyPr>
          <a:lstStyle/>
          <a:p>
            <a:pPr eaLnBrk="1" hangingPunct="1"/>
            <a:r>
              <a:rPr lang="tr-TR" smtClean="0"/>
              <a:t>Yaşa Bağlı Stres Tepkileri (12-18)</a:t>
            </a:r>
          </a:p>
        </p:txBody>
      </p:sp>
      <p:sp>
        <p:nvSpPr>
          <p:cNvPr id="3" name="İçerik Yer Tutucusu 2"/>
          <p:cNvSpPr>
            <a:spLocks noGrp="1"/>
          </p:cNvSpPr>
          <p:nvPr>
            <p:ph sz="half" idx="1"/>
          </p:nvPr>
        </p:nvSpPr>
        <p:spPr>
          <a:xfrm>
            <a:off x="676275" y="2679700"/>
            <a:ext cx="3822700" cy="3446463"/>
          </a:xfrm>
          <a:prstGeom prst="rect">
            <a:avLst/>
          </a:prstGeom>
        </p:spPr>
        <p:txBody>
          <a:bodyPr rtlCol="0">
            <a:normAutofit fontScale="70000" lnSpcReduction="20000"/>
          </a:bodyPr>
          <a:lstStyle/>
          <a:p>
            <a:pPr marL="274320" indent="-274320" eaLnBrk="1" fontAlgn="auto" hangingPunct="1">
              <a:spcAft>
                <a:spcPts val="0"/>
              </a:spcAft>
              <a:defRPr/>
            </a:pPr>
            <a:r>
              <a:rPr lang="tr-TR" dirty="0" smtClean="0">
                <a:latin typeface="+mj-lt"/>
              </a:rPr>
              <a:t>Kabuğuna çekilme ve kendini soyutlama</a:t>
            </a:r>
          </a:p>
          <a:p>
            <a:pPr marL="274320" indent="-274320" eaLnBrk="1" fontAlgn="auto" hangingPunct="1">
              <a:spcAft>
                <a:spcPts val="0"/>
              </a:spcAft>
              <a:defRPr/>
            </a:pPr>
            <a:r>
              <a:rPr lang="tr-TR" dirty="0" smtClean="0">
                <a:latin typeface="+mj-lt"/>
              </a:rPr>
              <a:t>Baş ağrıları, karın ağrıları</a:t>
            </a:r>
          </a:p>
          <a:p>
            <a:pPr marL="274320" indent="-274320" eaLnBrk="1" fontAlgn="auto" hangingPunct="1">
              <a:spcAft>
                <a:spcPts val="0"/>
              </a:spcAft>
              <a:defRPr/>
            </a:pPr>
            <a:r>
              <a:rPr lang="tr-TR" dirty="0" smtClean="0">
                <a:latin typeface="+mj-lt"/>
              </a:rPr>
              <a:t>Kaçma</a:t>
            </a:r>
          </a:p>
          <a:p>
            <a:pPr marL="274320" indent="-274320" eaLnBrk="1" fontAlgn="auto" hangingPunct="1">
              <a:spcAft>
                <a:spcPts val="0"/>
              </a:spcAft>
              <a:defRPr/>
            </a:pPr>
            <a:r>
              <a:rPr lang="tr-TR" dirty="0" smtClean="0">
                <a:latin typeface="+mj-lt"/>
              </a:rPr>
              <a:t>Depresyon ve üzüntü</a:t>
            </a:r>
          </a:p>
          <a:p>
            <a:pPr marL="274320" indent="-274320" eaLnBrk="1" fontAlgn="auto" hangingPunct="1">
              <a:spcAft>
                <a:spcPts val="0"/>
              </a:spcAft>
              <a:defRPr/>
            </a:pPr>
            <a:r>
              <a:rPr lang="tr-TR" dirty="0" smtClean="0">
                <a:latin typeface="+mj-lt"/>
              </a:rPr>
              <a:t>İntihar düşünceleri</a:t>
            </a:r>
          </a:p>
          <a:p>
            <a:pPr marL="274320" indent="-274320" eaLnBrk="1" fontAlgn="auto" hangingPunct="1">
              <a:spcAft>
                <a:spcPts val="0"/>
              </a:spcAft>
              <a:defRPr/>
            </a:pPr>
            <a:r>
              <a:rPr lang="tr-TR" dirty="0" smtClean="0">
                <a:latin typeface="+mj-lt"/>
              </a:rPr>
              <a:t>Hırsızlık, suç işleme</a:t>
            </a:r>
          </a:p>
          <a:p>
            <a:pPr marL="274320" indent="-274320" eaLnBrk="1" fontAlgn="auto" hangingPunct="1">
              <a:spcAft>
                <a:spcPts val="0"/>
              </a:spcAft>
              <a:defRPr/>
            </a:pPr>
            <a:r>
              <a:rPr lang="tr-TR" dirty="0" smtClean="0">
                <a:latin typeface="+mj-lt"/>
              </a:rPr>
              <a:t>Uyku düzeninde değişiklik, uykusuzluk, aşırı uyku, kabuslar</a:t>
            </a:r>
          </a:p>
          <a:p>
            <a:pPr marL="274320" indent="-274320" eaLnBrk="1" fontAlgn="auto" hangingPunct="1">
              <a:spcAft>
                <a:spcPts val="0"/>
              </a:spcAft>
              <a:defRPr/>
            </a:pPr>
            <a:r>
              <a:rPr lang="tr-TR" dirty="0" smtClean="0">
                <a:latin typeface="+mj-lt"/>
              </a:rPr>
              <a:t>Okul sorunları</a:t>
            </a:r>
          </a:p>
          <a:p>
            <a:pPr marL="274320" indent="-274320" eaLnBrk="1" fontAlgn="auto" hangingPunct="1">
              <a:spcAft>
                <a:spcPts val="0"/>
              </a:spcAft>
              <a:defRPr/>
            </a:pPr>
            <a:r>
              <a:rPr lang="tr-TR" dirty="0" smtClean="0">
                <a:latin typeface="+mj-lt"/>
              </a:rPr>
              <a:t>Kafa karışıklığı</a:t>
            </a:r>
          </a:p>
          <a:p>
            <a:pPr marL="274320" indent="-274320" eaLnBrk="1" fontAlgn="auto" hangingPunct="1">
              <a:spcAft>
                <a:spcPts val="0"/>
              </a:spcAft>
              <a:defRPr/>
            </a:pPr>
            <a:r>
              <a:rPr lang="tr-TR" dirty="0" smtClean="0">
                <a:latin typeface="+mj-lt"/>
              </a:rPr>
              <a:t>Şiddet içeren </a:t>
            </a:r>
            <a:r>
              <a:rPr lang="tr-TR" dirty="0" err="1" smtClean="0">
                <a:latin typeface="+mj-lt"/>
              </a:rPr>
              <a:t>fantaziler</a:t>
            </a:r>
            <a:endParaRPr lang="tr-TR" dirty="0" smtClean="0">
              <a:latin typeface="+mj-lt"/>
            </a:endParaRPr>
          </a:p>
          <a:p>
            <a:pPr marL="274320" indent="-274320" eaLnBrk="1" fontAlgn="auto" hangingPunct="1">
              <a:spcAft>
                <a:spcPts val="0"/>
              </a:spcAft>
              <a:defRPr/>
            </a:pPr>
            <a:endParaRPr lang="tr-TR" dirty="0"/>
          </a:p>
        </p:txBody>
      </p:sp>
      <p:sp>
        <p:nvSpPr>
          <p:cNvPr id="4" name="İçerik Yer Tutucusu 3"/>
          <p:cNvSpPr>
            <a:spLocks noGrp="1"/>
          </p:cNvSpPr>
          <p:nvPr>
            <p:ph sz="half" idx="2"/>
          </p:nvPr>
        </p:nvSpPr>
        <p:spPr>
          <a:xfrm>
            <a:off x="4645025" y="2679700"/>
            <a:ext cx="3822700" cy="3446463"/>
          </a:xfrm>
          <a:prstGeom prst="rect">
            <a:avLst/>
          </a:prstGeom>
        </p:spPr>
        <p:txBody>
          <a:bodyPr rtlCol="0">
            <a:normAutofit fontScale="70000" lnSpcReduction="20000"/>
          </a:bodyPr>
          <a:lstStyle/>
          <a:p>
            <a:pPr marL="274320" indent="-274320" eaLnBrk="1" fontAlgn="auto" hangingPunct="1">
              <a:spcAft>
                <a:spcPts val="0"/>
              </a:spcAft>
              <a:defRPr/>
            </a:pPr>
            <a:r>
              <a:rPr lang="tr-TR" dirty="0" smtClean="0">
                <a:latin typeface="+mj-lt"/>
              </a:rPr>
              <a:t>Olay hakkında konuşmaktan kaçınma</a:t>
            </a:r>
          </a:p>
          <a:p>
            <a:pPr marL="274320" indent="-274320" eaLnBrk="1" fontAlgn="auto" hangingPunct="1">
              <a:spcAft>
                <a:spcPts val="0"/>
              </a:spcAft>
              <a:defRPr/>
            </a:pPr>
            <a:r>
              <a:rPr lang="tr-TR" dirty="0" smtClean="0">
                <a:latin typeface="+mj-lt"/>
              </a:rPr>
              <a:t>Madde bağımlılığına yönelim</a:t>
            </a:r>
          </a:p>
          <a:p>
            <a:pPr marL="274320" indent="-274320" eaLnBrk="1" fontAlgn="auto" hangingPunct="1">
              <a:spcAft>
                <a:spcPts val="0"/>
              </a:spcAft>
              <a:defRPr/>
            </a:pPr>
            <a:r>
              <a:rPr lang="tr-TR" dirty="0" smtClean="0">
                <a:latin typeface="+mj-lt"/>
              </a:rPr>
              <a:t>Cinsel dışa vurum</a:t>
            </a:r>
          </a:p>
          <a:p>
            <a:pPr marL="274320" indent="-274320" eaLnBrk="1" fontAlgn="auto" hangingPunct="1">
              <a:spcAft>
                <a:spcPts val="0"/>
              </a:spcAft>
              <a:defRPr/>
            </a:pPr>
            <a:r>
              <a:rPr lang="tr-TR" dirty="0" smtClean="0">
                <a:latin typeface="+mj-lt"/>
              </a:rPr>
              <a:t>Sakarlık ve dikkatsizlik</a:t>
            </a:r>
          </a:p>
          <a:p>
            <a:pPr marL="274320" indent="-274320" eaLnBrk="1" fontAlgn="auto" hangingPunct="1">
              <a:spcAft>
                <a:spcPts val="0"/>
              </a:spcAft>
              <a:defRPr/>
            </a:pPr>
            <a:r>
              <a:rPr lang="tr-TR" dirty="0" smtClean="0">
                <a:latin typeface="+mj-lt"/>
              </a:rPr>
              <a:t>İlişki zorlukları</a:t>
            </a:r>
          </a:p>
          <a:p>
            <a:pPr marL="274320" indent="-274320" eaLnBrk="1" fontAlgn="auto" hangingPunct="1">
              <a:spcAft>
                <a:spcPts val="0"/>
              </a:spcAft>
              <a:defRPr/>
            </a:pPr>
            <a:r>
              <a:rPr lang="tr-TR" dirty="0" smtClean="0">
                <a:latin typeface="+mj-lt"/>
              </a:rPr>
              <a:t>İştahta değişiklik</a:t>
            </a:r>
          </a:p>
          <a:p>
            <a:pPr marL="274320" indent="-274320" eaLnBrk="1" fontAlgn="auto" hangingPunct="1">
              <a:spcAft>
                <a:spcPts val="0"/>
              </a:spcAft>
              <a:defRPr/>
            </a:pPr>
            <a:r>
              <a:rPr lang="tr-TR" dirty="0" smtClean="0">
                <a:latin typeface="+mj-lt"/>
              </a:rPr>
              <a:t>Saldırganlık</a:t>
            </a:r>
          </a:p>
          <a:p>
            <a:pPr marL="274320" indent="-274320" eaLnBrk="1" fontAlgn="auto" hangingPunct="1">
              <a:spcAft>
                <a:spcPts val="0"/>
              </a:spcAft>
              <a:defRPr/>
            </a:pPr>
            <a:r>
              <a:rPr lang="tr-TR" dirty="0" smtClean="0">
                <a:latin typeface="+mj-lt"/>
              </a:rPr>
              <a:t>Riske girme eğilimi</a:t>
            </a:r>
          </a:p>
          <a:p>
            <a:pPr marL="274320" indent="-274320" eaLnBrk="1" fontAlgn="auto" hangingPunct="1">
              <a:spcAft>
                <a:spcPts val="0"/>
              </a:spcAft>
              <a:defRPr/>
            </a:pPr>
            <a:r>
              <a:rPr lang="tr-TR" dirty="0" smtClean="0">
                <a:latin typeface="+mj-lt"/>
              </a:rPr>
              <a:t>Fazla hareketlilik, hareketsizlik</a:t>
            </a:r>
          </a:p>
          <a:p>
            <a:pPr marL="274320" indent="-274320" eaLnBrk="1" fontAlgn="auto" hangingPunct="1">
              <a:spcAft>
                <a:spcPts val="0"/>
              </a:spcAft>
              <a:defRPr/>
            </a:pPr>
            <a:r>
              <a:rPr lang="tr-TR" dirty="0" smtClean="0">
                <a:latin typeface="+mj-lt"/>
              </a:rPr>
              <a:t>Huzursuzluk</a:t>
            </a: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rtlCol="0">
            <a:normAutofit fontScale="90000"/>
          </a:bodyPr>
          <a:lstStyle/>
          <a:p>
            <a:pPr eaLnBrk="1" fontAlgn="auto" hangingPunct="1">
              <a:spcAft>
                <a:spcPts val="0"/>
              </a:spcAft>
              <a:defRPr/>
            </a:pPr>
            <a:r>
              <a:rPr lang="tr-TR" dirty="0" smtClean="0"/>
              <a:t>Yetişkinlerde Gözlenen Stres Tepkileri</a:t>
            </a:r>
            <a:endParaRPr lang="tr-TR" dirty="0"/>
          </a:p>
        </p:txBody>
      </p:sp>
      <p:sp>
        <p:nvSpPr>
          <p:cNvPr id="59393" name="İçerik Yer Tutucusu 1"/>
          <p:cNvSpPr>
            <a:spLocks noGrp="1"/>
          </p:cNvSpPr>
          <p:nvPr>
            <p:ph idx="1"/>
          </p:nvPr>
        </p:nvSpPr>
        <p:spPr/>
        <p:txBody>
          <a:bodyPr/>
          <a:lstStyle/>
          <a:p>
            <a:pPr eaLnBrk="1" hangingPunct="1"/>
            <a:r>
              <a:rPr lang="tr-TR" smtClean="0"/>
              <a:t>Depresyon</a:t>
            </a:r>
          </a:p>
          <a:p>
            <a:pPr eaLnBrk="1" hangingPunct="1"/>
            <a:r>
              <a:rPr lang="tr-TR" smtClean="0"/>
              <a:t>Uyku ve yeme sorunları</a:t>
            </a:r>
          </a:p>
          <a:p>
            <a:pPr eaLnBrk="1" hangingPunct="1"/>
            <a:r>
              <a:rPr lang="tr-TR" smtClean="0"/>
              <a:t>Enerji kaybı</a:t>
            </a:r>
          </a:p>
          <a:p>
            <a:pPr eaLnBrk="1" hangingPunct="1"/>
            <a:r>
              <a:rPr lang="tr-TR" smtClean="0"/>
              <a:t>Değersizlik ve suçluluk duyguları</a:t>
            </a:r>
          </a:p>
          <a:p>
            <a:pPr eaLnBrk="1" hangingPunct="1"/>
            <a:r>
              <a:rPr lang="tr-TR" smtClean="0"/>
              <a:t>Umutsuzluk</a:t>
            </a:r>
          </a:p>
          <a:p>
            <a:pPr eaLnBrk="1" hangingPunct="1"/>
            <a:r>
              <a:rPr lang="tr-TR" smtClean="0"/>
              <a:t>Kaygı ve huzursuzluk</a:t>
            </a:r>
          </a:p>
          <a:p>
            <a:pPr eaLnBrk="1" hangingPunct="1"/>
            <a:r>
              <a:rPr lang="tr-TR" smtClean="0"/>
              <a:t>Ölüm düşünceleri vb.</a:t>
            </a:r>
            <a:endParaRPr lang="en-US" smtClean="0"/>
          </a:p>
          <a:p>
            <a:pPr eaLnBrk="1" hangingPunct="1"/>
            <a:endParaRPr lang="tr-TR"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Başlık 1"/>
          <p:cNvSpPr>
            <a:spLocks noGrp="1"/>
          </p:cNvSpPr>
          <p:nvPr>
            <p:ph type="ctrTitle"/>
          </p:nvPr>
        </p:nvSpPr>
        <p:spPr>
          <a:xfrm>
            <a:off x="685800" y="1600200"/>
            <a:ext cx="7772400" cy="1779588"/>
          </a:xfrm>
        </p:spPr>
        <p:txBody>
          <a:bodyPr/>
          <a:lstStyle/>
          <a:p>
            <a:pPr eaLnBrk="1" hangingPunct="1"/>
            <a:r>
              <a:rPr lang="tr-TR" smtClean="0"/>
              <a:t>İletişim</a:t>
            </a:r>
          </a:p>
        </p:txBody>
      </p:sp>
      <p:sp>
        <p:nvSpPr>
          <p:cNvPr id="78850" name="Alt Başlık 2"/>
          <p:cNvSpPr>
            <a:spLocks noGrp="1"/>
          </p:cNvSpPr>
          <p:nvPr>
            <p:ph type="subTitle" idx="1"/>
          </p:nvPr>
        </p:nvSpPr>
        <p:spPr>
          <a:xfrm>
            <a:off x="1371600" y="3556000"/>
            <a:ext cx="6400800" cy="1473200"/>
          </a:xfrm>
        </p:spPr>
        <p:txBody>
          <a:bodyPr>
            <a:normAutofit/>
          </a:bodyPr>
          <a:lstStyle/>
          <a:p>
            <a:pPr algn="r" eaLnBrk="1" hangingPunct="1"/>
            <a:r>
              <a:rPr lang="tr-TR" smtClean="0"/>
              <a:t>Özel Eğitim ve Rehberlik Hizmetleri </a:t>
            </a:r>
          </a:p>
          <a:p>
            <a:pPr algn="r" eaLnBrk="1" hangingPunct="1"/>
            <a:r>
              <a:rPr lang="tr-TR" smtClean="0"/>
              <a:t>Genel Müdürlüğü</a:t>
            </a:r>
          </a:p>
        </p:txBody>
      </p:sp>
      <p:pic>
        <p:nvPicPr>
          <p:cNvPr id="78851" name="Picture 2" descr="http://zonguldak.meb.gov.tr/logo/Meb.gif"/>
          <p:cNvPicPr>
            <a:picLocks noChangeAspect="1" noChangeArrowheads="1"/>
          </p:cNvPicPr>
          <p:nvPr/>
        </p:nvPicPr>
        <p:blipFill>
          <a:blip r:embed="rId2"/>
          <a:srcRect/>
          <a:stretch>
            <a:fillRect/>
          </a:stretch>
        </p:blipFill>
        <p:spPr bwMode="auto">
          <a:xfrm>
            <a:off x="593725" y="5445125"/>
            <a:ext cx="1187450" cy="1179513"/>
          </a:xfrm>
          <a:prstGeom prst="rect">
            <a:avLst/>
          </a:prstGeom>
          <a:noFill/>
          <a:ln w="9525">
            <a:noFill/>
            <a:miter lim="800000"/>
            <a:headEnd/>
            <a:tailEnd/>
          </a:ln>
        </p:spPr>
      </p:pic>
      <p:pic>
        <p:nvPicPr>
          <p:cNvPr id="78852" name="Picture 2" descr="http://orgm.meb.gov.tr/psikososyal/ogretmenelkitabi_dosyalar/image009.jpg"/>
          <p:cNvPicPr>
            <a:picLocks noChangeAspect="1" noChangeArrowheads="1"/>
          </p:cNvPicPr>
          <p:nvPr/>
        </p:nvPicPr>
        <p:blipFill>
          <a:blip r:embed="rId3"/>
          <a:srcRect/>
          <a:stretch>
            <a:fillRect/>
          </a:stretch>
        </p:blipFill>
        <p:spPr bwMode="auto">
          <a:xfrm>
            <a:off x="1947863" y="5445125"/>
            <a:ext cx="955675" cy="1152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ChangeArrowheads="1"/>
          </p:cNvSpPr>
          <p:nvPr>
            <p:ph type="title"/>
          </p:nvPr>
        </p:nvSpPr>
        <p:spPr>
          <a:xfrm>
            <a:off x="755650" y="620713"/>
            <a:ext cx="7793038" cy="609600"/>
          </a:xfrm>
        </p:spPr>
        <p:txBody>
          <a:bodyPr>
            <a:normAutofit fontScale="90000"/>
          </a:bodyPr>
          <a:lstStyle/>
          <a:p>
            <a:pPr eaLnBrk="1" hangingPunct="1"/>
            <a:r>
              <a:rPr lang="tr-TR" sz="4000" smtClean="0"/>
              <a:t>Çocuğu Dinleme Yöntemleri</a:t>
            </a:r>
          </a:p>
        </p:txBody>
      </p:sp>
      <p:sp>
        <p:nvSpPr>
          <p:cNvPr id="95235" name="Rectangle 3"/>
          <p:cNvSpPr>
            <a:spLocks noGrp="1" noChangeArrowheads="1"/>
          </p:cNvSpPr>
          <p:nvPr>
            <p:ph idx="1"/>
          </p:nvPr>
        </p:nvSpPr>
        <p:spPr>
          <a:xfrm>
            <a:off x="468313" y="1571613"/>
            <a:ext cx="8534400" cy="5070488"/>
          </a:xfrm>
        </p:spPr>
        <p:txBody>
          <a:bodyPr rtlCol="0">
            <a:normAutofit/>
          </a:bodyPr>
          <a:lstStyle/>
          <a:p>
            <a:pPr marL="609600" indent="-609600" eaLnBrk="1" fontAlgn="auto" hangingPunct="1">
              <a:lnSpc>
                <a:spcPct val="90000"/>
              </a:lnSpc>
              <a:spcAft>
                <a:spcPts val="0"/>
              </a:spcAft>
              <a:defRPr/>
            </a:pPr>
            <a:endParaRPr lang="tr-TR" sz="2800" b="1" dirty="0"/>
          </a:p>
          <a:p>
            <a:pPr marL="609600" indent="-609600" eaLnBrk="1" fontAlgn="auto" hangingPunct="1">
              <a:lnSpc>
                <a:spcPct val="90000"/>
              </a:lnSpc>
              <a:spcAft>
                <a:spcPts val="0"/>
              </a:spcAft>
              <a:buFontTx/>
              <a:buNone/>
              <a:defRPr/>
            </a:pPr>
            <a:r>
              <a:rPr lang="tr-TR" sz="2600" b="1" dirty="0"/>
              <a:t>        </a:t>
            </a:r>
            <a:r>
              <a:rPr lang="tr-TR" dirty="0" smtClean="0"/>
              <a:t>Çocukları dinlediğimizi sanırız, </a:t>
            </a:r>
            <a:r>
              <a:rPr lang="tr-TR" dirty="0"/>
              <a:t>oysa çocuk konuşurken sürekli ikaz, hatırlatma, önerilerde bulunma, fikir yürütme gibi müdahalelerle çocuğu aslında </a:t>
            </a:r>
            <a:r>
              <a:rPr lang="tr-TR" dirty="0" smtClean="0"/>
              <a:t>dinlemediğimiz zamanlar vardır.</a:t>
            </a:r>
          </a:p>
          <a:p>
            <a:pPr marL="609600" indent="-609600" eaLnBrk="1" fontAlgn="auto" hangingPunct="1">
              <a:lnSpc>
                <a:spcPct val="90000"/>
              </a:lnSpc>
              <a:spcAft>
                <a:spcPts val="0"/>
              </a:spcAft>
              <a:buFontTx/>
              <a:buNone/>
              <a:defRPr/>
            </a:pPr>
            <a:r>
              <a:rPr lang="tr-TR" dirty="0"/>
              <a:t>	</a:t>
            </a:r>
            <a:r>
              <a:rPr lang="tr-TR" dirty="0" smtClean="0"/>
              <a:t>Sorunu </a:t>
            </a:r>
            <a:r>
              <a:rPr lang="tr-TR" dirty="0"/>
              <a:t>olan veya kendinden bir şey anlatmaya çalışan bir kimseye uyarı, ikaz, yargılama gibi müdahaleler, konuşan kişinin susmasına veya kendini duyulmamış hissederek küsmesine, içine kapanmasına neden olur. Bu gibi müdahalelere </a:t>
            </a:r>
            <a:r>
              <a:rPr lang="tr-TR" b="1" u="sng" dirty="0">
                <a:effectLst>
                  <a:outerShdw blurRad="38100" dist="38100" dir="2700000" algn="tl">
                    <a:srgbClr val="000000">
                      <a:alpha val="43137"/>
                    </a:srgbClr>
                  </a:outerShdw>
                </a:effectLst>
              </a:rPr>
              <a:t>İletişim Engelleri</a:t>
            </a:r>
            <a:r>
              <a:rPr lang="tr-TR" b="1" dirty="0">
                <a:effectLst>
                  <a:outerShdw blurRad="38100" dist="38100" dir="2700000" algn="tl">
                    <a:srgbClr val="000000">
                      <a:alpha val="43137"/>
                    </a:srgbClr>
                  </a:outerShdw>
                </a:effectLst>
              </a:rPr>
              <a:t> </a:t>
            </a:r>
            <a:r>
              <a:rPr lang="tr-TR" dirty="0"/>
              <a:t>diyoruz.</a:t>
            </a:r>
          </a:p>
          <a:p>
            <a:pPr marL="609600" indent="-609600" eaLnBrk="1" fontAlgn="auto" hangingPunct="1">
              <a:lnSpc>
                <a:spcPct val="90000"/>
              </a:lnSpc>
              <a:spcAft>
                <a:spcPts val="0"/>
              </a:spcAft>
              <a:buFontTx/>
              <a:buNone/>
              <a:defRPr/>
            </a:pPr>
            <a:endParaRPr lang="tr-TR" dirty="0"/>
          </a:p>
          <a:p>
            <a:pPr marL="609600" indent="-609600" eaLnBrk="1" fontAlgn="auto" hangingPunct="1">
              <a:lnSpc>
                <a:spcPct val="90000"/>
              </a:lnSpc>
              <a:spcAft>
                <a:spcPts val="0"/>
              </a:spcAft>
              <a:buFontTx/>
              <a:buNone/>
              <a:defRPr/>
            </a:pPr>
            <a:r>
              <a:rPr lang="tr-TR" dirty="0"/>
              <a:t>       İletişim engelleri 12 ana başlık altında </a:t>
            </a:r>
            <a:r>
              <a:rPr lang="tr-TR" dirty="0" smtClean="0"/>
              <a:t>toplanmıştır</a:t>
            </a:r>
            <a:r>
              <a:rPr lang="tr-TR" dirty="0"/>
              <a:t>.</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ChangeArrowheads="1"/>
          </p:cNvSpPr>
          <p:nvPr>
            <p:ph type="title"/>
          </p:nvPr>
        </p:nvSpPr>
        <p:spPr>
          <a:xfrm>
            <a:off x="755650" y="620713"/>
            <a:ext cx="7793038" cy="603250"/>
          </a:xfrm>
        </p:spPr>
        <p:txBody>
          <a:bodyPr>
            <a:normAutofit fontScale="90000"/>
          </a:bodyPr>
          <a:lstStyle/>
          <a:p>
            <a:pPr eaLnBrk="1" hangingPunct="1"/>
            <a:r>
              <a:rPr lang="tr-TR" smtClean="0"/>
              <a:t>İletişim Engelleri</a:t>
            </a:r>
          </a:p>
        </p:txBody>
      </p:sp>
      <p:sp>
        <p:nvSpPr>
          <p:cNvPr id="80898" name="Rectangle 3"/>
          <p:cNvSpPr>
            <a:spLocks noGrp="1" noChangeArrowheads="1"/>
          </p:cNvSpPr>
          <p:nvPr>
            <p:ph idx="1"/>
          </p:nvPr>
        </p:nvSpPr>
        <p:spPr>
          <a:xfrm>
            <a:off x="500034" y="1714488"/>
            <a:ext cx="8305800" cy="4983174"/>
          </a:xfrm>
        </p:spPr>
        <p:txBody>
          <a:bodyPr/>
          <a:lstStyle/>
          <a:p>
            <a:pPr marL="609600" indent="-609600" eaLnBrk="1" hangingPunct="1">
              <a:lnSpc>
                <a:spcPct val="90000"/>
              </a:lnSpc>
              <a:buFontTx/>
              <a:buNone/>
            </a:pPr>
            <a:endParaRPr lang="tr-TR" b="1" dirty="0" smtClean="0"/>
          </a:p>
          <a:p>
            <a:pPr marL="609600" indent="-609600" eaLnBrk="1" hangingPunct="1">
              <a:lnSpc>
                <a:spcPct val="90000"/>
              </a:lnSpc>
              <a:buFontTx/>
              <a:buNone/>
            </a:pPr>
            <a:r>
              <a:rPr lang="tr-TR" sz="1800" b="1" dirty="0" smtClean="0"/>
              <a:t>1- Emretme, yönetme</a:t>
            </a:r>
          </a:p>
          <a:p>
            <a:pPr marL="609600" indent="-609600" eaLnBrk="1" hangingPunct="1">
              <a:lnSpc>
                <a:spcPct val="90000"/>
              </a:lnSpc>
              <a:buFontTx/>
              <a:buNone/>
            </a:pPr>
            <a:r>
              <a:rPr lang="tr-TR" sz="1800" dirty="0" smtClean="0"/>
              <a:t>     “Yapman gerekir….” …yapacaksın  “yapmak zorundasın…”</a:t>
            </a:r>
          </a:p>
          <a:p>
            <a:pPr marL="609600" indent="-609600" eaLnBrk="1" hangingPunct="1">
              <a:lnSpc>
                <a:spcPct val="90000"/>
              </a:lnSpc>
              <a:buFontTx/>
              <a:buNone/>
            </a:pPr>
            <a:r>
              <a:rPr lang="tr-TR" sz="1800" dirty="0" smtClean="0"/>
              <a:t>      * Korku ya da aktif direnç yaratabilir;</a:t>
            </a:r>
          </a:p>
          <a:p>
            <a:pPr marL="609600" indent="-609600" eaLnBrk="1" hangingPunct="1">
              <a:lnSpc>
                <a:spcPct val="90000"/>
              </a:lnSpc>
              <a:buFontTx/>
              <a:buNone/>
            </a:pPr>
            <a:r>
              <a:rPr lang="tr-TR" sz="1800" dirty="0" smtClean="0"/>
              <a:t>      * Söylenenlerin tersini “denemeye” davet edebilir;</a:t>
            </a:r>
          </a:p>
          <a:p>
            <a:pPr marL="609600" indent="-609600" eaLnBrk="1" hangingPunct="1">
              <a:lnSpc>
                <a:spcPct val="90000"/>
              </a:lnSpc>
              <a:buFontTx/>
              <a:buNone/>
            </a:pPr>
            <a:r>
              <a:rPr lang="tr-TR" sz="1800" dirty="0" smtClean="0"/>
              <a:t>      * İsyankar davranışa ya da misillemeye yol açabilir.</a:t>
            </a:r>
          </a:p>
          <a:p>
            <a:pPr marL="609600" indent="-609600" eaLnBrk="1" hangingPunct="1">
              <a:lnSpc>
                <a:spcPct val="90000"/>
              </a:lnSpc>
              <a:buFontTx/>
              <a:buNone/>
            </a:pPr>
            <a:endParaRPr lang="tr-TR" sz="1800" b="1" dirty="0" smtClean="0"/>
          </a:p>
          <a:p>
            <a:pPr marL="609600" indent="-609600" eaLnBrk="1" hangingPunct="1">
              <a:lnSpc>
                <a:spcPct val="90000"/>
              </a:lnSpc>
              <a:buFontTx/>
              <a:buNone/>
            </a:pPr>
            <a:r>
              <a:rPr lang="tr-TR" sz="1800" b="1" dirty="0" smtClean="0"/>
              <a:t>2- Uyarma, tehdit etme (gözdağı verme)</a:t>
            </a:r>
          </a:p>
          <a:p>
            <a:pPr marL="609600" indent="-609600" eaLnBrk="1" hangingPunct="1">
              <a:lnSpc>
                <a:spcPct val="90000"/>
              </a:lnSpc>
              <a:buFontTx/>
              <a:buNone/>
            </a:pPr>
            <a:r>
              <a:rPr lang="tr-TR" sz="1800" b="1" dirty="0" smtClean="0"/>
              <a:t>      </a:t>
            </a:r>
            <a:r>
              <a:rPr lang="tr-TR" sz="1800" dirty="0" smtClean="0"/>
              <a:t>“…yapamazsın….olur”  “ya yaparsın, yoksa….”</a:t>
            </a:r>
          </a:p>
          <a:p>
            <a:pPr marL="609600" indent="-609600" eaLnBrk="1" hangingPunct="1">
              <a:lnSpc>
                <a:spcPct val="90000"/>
              </a:lnSpc>
              <a:buFontTx/>
              <a:buNone/>
            </a:pPr>
            <a:r>
              <a:rPr lang="tr-TR" sz="1800" dirty="0" smtClean="0"/>
              <a:t>      * Korku, boyun eğme yaratabilir;</a:t>
            </a:r>
          </a:p>
          <a:p>
            <a:pPr marL="609600" indent="-609600" eaLnBrk="1" hangingPunct="1">
              <a:lnSpc>
                <a:spcPct val="90000"/>
              </a:lnSpc>
              <a:buFontTx/>
              <a:buNone/>
            </a:pPr>
            <a:r>
              <a:rPr lang="tr-TR" sz="1800" dirty="0" smtClean="0"/>
              <a:t>      * Söz konusu sonuçların gerçekten meydana gelip gelmeyeceğini “denemeye” yol açar;</a:t>
            </a:r>
          </a:p>
          <a:p>
            <a:pPr marL="609600" indent="-609600" eaLnBrk="1" hangingPunct="1">
              <a:lnSpc>
                <a:spcPct val="90000"/>
              </a:lnSpc>
              <a:buFontTx/>
              <a:buNone/>
            </a:pPr>
            <a:r>
              <a:rPr lang="tr-TR" sz="1800" dirty="0" smtClean="0"/>
              <a:t>      * Gücenme, kızgınlık, isyankarlığa neden olabilir.</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ChangeArrowheads="1"/>
          </p:cNvSpPr>
          <p:nvPr>
            <p:ph type="title"/>
          </p:nvPr>
        </p:nvSpPr>
        <p:spPr/>
        <p:txBody>
          <a:bodyPr/>
          <a:lstStyle/>
          <a:p>
            <a:pPr eaLnBrk="1" hangingPunct="1"/>
            <a:r>
              <a:rPr lang="tr-TR" smtClean="0"/>
              <a:t>İletişim Engelleri</a:t>
            </a:r>
          </a:p>
        </p:txBody>
      </p:sp>
      <p:sp>
        <p:nvSpPr>
          <p:cNvPr id="100355" name="Rectangle 3"/>
          <p:cNvSpPr>
            <a:spLocks noGrp="1" noChangeArrowheads="1"/>
          </p:cNvSpPr>
          <p:nvPr>
            <p:ph idx="1"/>
          </p:nvPr>
        </p:nvSpPr>
        <p:spPr/>
        <p:txBody>
          <a:bodyPr rtlCol="0">
            <a:normAutofit/>
          </a:bodyPr>
          <a:lstStyle/>
          <a:p>
            <a:pPr marL="274320" indent="-274320" eaLnBrk="1" fontAlgn="auto" hangingPunct="1">
              <a:lnSpc>
                <a:spcPct val="80000"/>
              </a:lnSpc>
              <a:spcAft>
                <a:spcPts val="0"/>
              </a:spcAft>
              <a:buFontTx/>
              <a:buNone/>
              <a:defRPr/>
            </a:pPr>
            <a:endParaRPr lang="tr-TR" sz="400" b="1" dirty="0"/>
          </a:p>
          <a:p>
            <a:pPr marL="274320" indent="-274320" eaLnBrk="1" fontAlgn="auto" hangingPunct="1">
              <a:lnSpc>
                <a:spcPct val="80000"/>
              </a:lnSpc>
              <a:spcAft>
                <a:spcPts val="0"/>
              </a:spcAft>
              <a:buFontTx/>
              <a:buNone/>
              <a:defRPr/>
            </a:pPr>
            <a:r>
              <a:rPr lang="tr-TR" sz="2000" b="1" dirty="0"/>
              <a:t>3- Ahlak dersi verme, vaaz etme</a:t>
            </a:r>
          </a:p>
          <a:p>
            <a:pPr marL="274320" indent="-274320" eaLnBrk="1" fontAlgn="auto" hangingPunct="1">
              <a:lnSpc>
                <a:spcPct val="80000"/>
              </a:lnSpc>
              <a:spcAft>
                <a:spcPts val="0"/>
              </a:spcAft>
              <a:buFontTx/>
              <a:buNone/>
              <a:defRPr/>
            </a:pPr>
            <a:r>
              <a:rPr lang="tr-TR" sz="400" b="1" dirty="0"/>
              <a:t>      </a:t>
            </a:r>
            <a:r>
              <a:rPr lang="tr-TR" sz="1800" dirty="0"/>
              <a:t>“…yapmalıydın” “senin sorumluluğun” “şöyle yapman gerekir”</a:t>
            </a:r>
          </a:p>
          <a:p>
            <a:pPr marL="274320" indent="-274320" eaLnBrk="1" fontAlgn="auto" hangingPunct="1">
              <a:lnSpc>
                <a:spcPct val="80000"/>
              </a:lnSpc>
              <a:spcAft>
                <a:spcPts val="0"/>
              </a:spcAft>
              <a:buFontTx/>
              <a:buNone/>
              <a:defRPr/>
            </a:pPr>
            <a:r>
              <a:rPr lang="tr-TR" sz="1800" dirty="0"/>
              <a:t>     * Zorunluluk ya da suçluluk duyguları yaratır ;</a:t>
            </a:r>
          </a:p>
          <a:p>
            <a:pPr marL="274320" indent="-274320" eaLnBrk="1" fontAlgn="auto" hangingPunct="1">
              <a:lnSpc>
                <a:spcPct val="80000"/>
              </a:lnSpc>
              <a:spcAft>
                <a:spcPts val="0"/>
              </a:spcAft>
              <a:buFontTx/>
              <a:buNone/>
              <a:defRPr/>
            </a:pPr>
            <a:r>
              <a:rPr lang="tr-TR" sz="1800" dirty="0"/>
              <a:t>     * Çocuğun durumunu daha şiddetle savunmasına yol açabilir (Kim demiş?)</a:t>
            </a:r>
          </a:p>
          <a:p>
            <a:pPr marL="274320" indent="-274320" eaLnBrk="1" fontAlgn="auto" hangingPunct="1">
              <a:lnSpc>
                <a:spcPct val="80000"/>
              </a:lnSpc>
              <a:spcAft>
                <a:spcPts val="0"/>
              </a:spcAft>
              <a:buFontTx/>
              <a:buNone/>
              <a:defRPr/>
            </a:pPr>
            <a:endParaRPr lang="tr-TR" sz="1600" b="1" dirty="0"/>
          </a:p>
          <a:p>
            <a:pPr marL="274320" indent="-274320" eaLnBrk="1" fontAlgn="auto" hangingPunct="1">
              <a:lnSpc>
                <a:spcPct val="80000"/>
              </a:lnSpc>
              <a:spcAft>
                <a:spcPts val="0"/>
              </a:spcAft>
              <a:buFontTx/>
              <a:buNone/>
              <a:defRPr/>
            </a:pPr>
            <a:r>
              <a:rPr lang="tr-TR" sz="2000" b="1" dirty="0"/>
              <a:t>4- Öğüt verme, çözüm getirme, fikir verme</a:t>
            </a:r>
          </a:p>
          <a:p>
            <a:pPr marL="274320" indent="-274320" eaLnBrk="1" fontAlgn="auto" hangingPunct="1">
              <a:lnSpc>
                <a:spcPct val="80000"/>
              </a:lnSpc>
              <a:spcAft>
                <a:spcPts val="0"/>
              </a:spcAft>
              <a:buFontTx/>
              <a:buNone/>
              <a:defRPr/>
            </a:pPr>
            <a:r>
              <a:rPr lang="tr-TR" sz="1400" b="1" dirty="0"/>
              <a:t>     </a:t>
            </a:r>
            <a:r>
              <a:rPr lang="tr-TR" sz="1600" dirty="0"/>
              <a:t>“</a:t>
            </a:r>
            <a:r>
              <a:rPr lang="tr-TR" sz="1800" dirty="0"/>
              <a:t>Ben olsam…” “Neden…yapmıyorsun?” “Bence…”  “sana şunu önereyim…”</a:t>
            </a:r>
          </a:p>
          <a:p>
            <a:pPr marL="274320" indent="-274320" eaLnBrk="1" fontAlgn="auto" hangingPunct="1">
              <a:lnSpc>
                <a:spcPct val="80000"/>
              </a:lnSpc>
              <a:spcAft>
                <a:spcPts val="0"/>
              </a:spcAft>
              <a:buFontTx/>
              <a:buNone/>
              <a:defRPr/>
            </a:pPr>
            <a:r>
              <a:rPr lang="tr-TR" sz="1800" dirty="0"/>
              <a:t>      * Çocuğun kendi sorunlarını çözmekten aciz olduğunu ima eder;</a:t>
            </a:r>
          </a:p>
          <a:p>
            <a:pPr marL="274320" indent="-274320" eaLnBrk="1" fontAlgn="auto" hangingPunct="1">
              <a:lnSpc>
                <a:spcPct val="80000"/>
              </a:lnSpc>
              <a:spcAft>
                <a:spcPts val="0"/>
              </a:spcAft>
              <a:buFontTx/>
              <a:buNone/>
              <a:defRPr/>
            </a:pPr>
            <a:r>
              <a:rPr lang="tr-TR" sz="1800" dirty="0"/>
              <a:t>      * Çocuğun sorunu bütünüyle düşünüp, değişik çözümler getirip seçenekleri denemesine engel olur;</a:t>
            </a:r>
          </a:p>
          <a:p>
            <a:pPr marL="274320" indent="-274320" eaLnBrk="1" fontAlgn="auto" hangingPunct="1">
              <a:lnSpc>
                <a:spcPct val="80000"/>
              </a:lnSpc>
              <a:spcAft>
                <a:spcPts val="0"/>
              </a:spcAft>
              <a:buFontTx/>
              <a:buNone/>
              <a:defRPr/>
            </a:pPr>
            <a:r>
              <a:rPr lang="tr-TR" sz="1800" dirty="0"/>
              <a:t>      * Bağımlılık ya da direnme yaratabilir</a:t>
            </a:r>
            <a:r>
              <a:rPr lang="tr-TR" sz="1400" dirty="0"/>
              <a:t>.</a:t>
            </a:r>
            <a:r>
              <a:rPr lang="tr-TR" sz="400" dirty="0"/>
              <a:t> </a:t>
            </a:r>
          </a:p>
          <a:p>
            <a:pPr marL="274320" indent="-274320" eaLnBrk="1" fontAlgn="auto" hangingPunct="1">
              <a:lnSpc>
                <a:spcPct val="80000"/>
              </a:lnSpc>
              <a:spcAft>
                <a:spcPts val="0"/>
              </a:spcAft>
              <a:buFontTx/>
              <a:buNone/>
              <a:defRPr/>
            </a:pPr>
            <a:endParaRPr lang="tr-TR" sz="1400" b="1" dirty="0"/>
          </a:p>
          <a:p>
            <a:pPr marL="274320" indent="-274320" eaLnBrk="1" fontAlgn="auto" hangingPunct="1">
              <a:lnSpc>
                <a:spcPct val="80000"/>
              </a:lnSpc>
              <a:spcAft>
                <a:spcPts val="0"/>
              </a:spcAft>
              <a:buFontTx/>
              <a:buNone/>
              <a:defRPr/>
            </a:pPr>
            <a:endParaRPr lang="tr-TR" sz="400" b="1"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title"/>
          </p:nvPr>
        </p:nvSpPr>
        <p:spPr>
          <a:xfrm>
            <a:off x="755650" y="692150"/>
            <a:ext cx="7793038" cy="762000"/>
          </a:xfrm>
        </p:spPr>
        <p:txBody>
          <a:bodyPr>
            <a:normAutofit fontScale="90000"/>
          </a:bodyPr>
          <a:lstStyle/>
          <a:p>
            <a:pPr eaLnBrk="1" hangingPunct="1"/>
            <a:r>
              <a:rPr lang="tr-TR" smtClean="0"/>
              <a:t>İletişim Engelleri</a:t>
            </a:r>
          </a:p>
        </p:txBody>
      </p:sp>
      <p:sp>
        <p:nvSpPr>
          <p:cNvPr id="101379" name="Rectangle 3"/>
          <p:cNvSpPr>
            <a:spLocks noGrp="1" noChangeArrowheads="1"/>
          </p:cNvSpPr>
          <p:nvPr>
            <p:ph idx="1"/>
          </p:nvPr>
        </p:nvSpPr>
        <p:spPr>
          <a:xfrm>
            <a:off x="539750" y="2198688"/>
            <a:ext cx="8153400" cy="4681537"/>
          </a:xfrm>
        </p:spPr>
        <p:txBody>
          <a:bodyPr rtlCol="0">
            <a:normAutofit fontScale="92500" lnSpcReduction="10000"/>
          </a:bodyPr>
          <a:lstStyle/>
          <a:p>
            <a:pPr marL="274320" indent="-274320" eaLnBrk="1" fontAlgn="auto" hangingPunct="1">
              <a:spcAft>
                <a:spcPts val="0"/>
              </a:spcAft>
              <a:buFontTx/>
              <a:buNone/>
              <a:defRPr/>
            </a:pPr>
            <a:endParaRPr lang="tr-TR" sz="1800" b="1" dirty="0"/>
          </a:p>
          <a:p>
            <a:pPr marL="274320" indent="-274320" eaLnBrk="1" fontAlgn="auto" hangingPunct="1">
              <a:spcAft>
                <a:spcPts val="0"/>
              </a:spcAft>
              <a:buFontTx/>
              <a:buNone/>
              <a:defRPr/>
            </a:pPr>
            <a:r>
              <a:rPr lang="tr-TR" b="1" dirty="0"/>
              <a:t>5- Mantık yoluyla inandırma, tartışma</a:t>
            </a:r>
          </a:p>
          <a:p>
            <a:pPr marL="274320" indent="-274320" eaLnBrk="1" fontAlgn="auto" hangingPunct="1">
              <a:spcAft>
                <a:spcPts val="0"/>
              </a:spcAft>
              <a:buFontTx/>
              <a:buNone/>
              <a:defRPr/>
            </a:pPr>
            <a:r>
              <a:rPr lang="tr-TR" sz="1800" dirty="0"/>
              <a:t>    “ İşte şu nedenle hatalısın…” “olaylar gösterir ki…”</a:t>
            </a:r>
          </a:p>
          <a:p>
            <a:pPr marL="274320" indent="-274320" eaLnBrk="1" fontAlgn="auto" hangingPunct="1">
              <a:spcAft>
                <a:spcPts val="0"/>
              </a:spcAft>
              <a:buFontTx/>
              <a:buNone/>
              <a:defRPr/>
            </a:pPr>
            <a:r>
              <a:rPr lang="tr-TR" sz="1800" dirty="0"/>
              <a:t>     “ Evet ama…”    “Gerçek şu ki..:”</a:t>
            </a:r>
          </a:p>
          <a:p>
            <a:pPr marL="274320" indent="-274320" eaLnBrk="1" fontAlgn="auto" hangingPunct="1">
              <a:spcAft>
                <a:spcPts val="0"/>
              </a:spcAft>
              <a:buFontTx/>
              <a:buNone/>
              <a:defRPr/>
            </a:pPr>
            <a:r>
              <a:rPr lang="tr-TR" sz="1800" dirty="0"/>
              <a:t>     * Savunucu tutumları ve karşı koymayı kışkırtır;</a:t>
            </a:r>
          </a:p>
          <a:p>
            <a:pPr marL="274320" indent="-274320" eaLnBrk="1" fontAlgn="auto" hangingPunct="1">
              <a:spcAft>
                <a:spcPts val="0"/>
              </a:spcAft>
              <a:buFontTx/>
              <a:buNone/>
              <a:defRPr/>
            </a:pPr>
            <a:r>
              <a:rPr lang="tr-TR" sz="1800" dirty="0"/>
              <a:t>     * Çoğunlukla çocuğun aileyle iletişimi kesmesine ve artık dinlememesine yol açar;</a:t>
            </a:r>
          </a:p>
          <a:p>
            <a:pPr marL="274320" indent="-274320" eaLnBrk="1" fontAlgn="auto" hangingPunct="1">
              <a:spcAft>
                <a:spcPts val="0"/>
              </a:spcAft>
              <a:buFontTx/>
              <a:buNone/>
              <a:defRPr/>
            </a:pPr>
            <a:r>
              <a:rPr lang="tr-TR" sz="1800" dirty="0"/>
              <a:t>     * Çocuğun kendini beceriksiz ve yetersiz hissetmesine neden olabilir.</a:t>
            </a:r>
          </a:p>
          <a:p>
            <a:pPr marL="274320" indent="-274320" eaLnBrk="1" fontAlgn="auto" hangingPunct="1">
              <a:spcAft>
                <a:spcPts val="0"/>
              </a:spcAft>
              <a:buFontTx/>
              <a:buNone/>
              <a:defRPr/>
            </a:pPr>
            <a:endParaRPr lang="tr-TR" sz="1600" b="1" dirty="0"/>
          </a:p>
          <a:p>
            <a:pPr marL="274320" indent="-274320" eaLnBrk="1" fontAlgn="auto" hangingPunct="1">
              <a:spcAft>
                <a:spcPts val="0"/>
              </a:spcAft>
              <a:buFontTx/>
              <a:buNone/>
              <a:defRPr/>
            </a:pPr>
            <a:r>
              <a:rPr lang="tr-TR" b="1" dirty="0"/>
              <a:t>6- Yargılama, eleştirme, suçlama</a:t>
            </a:r>
          </a:p>
          <a:p>
            <a:pPr marL="274320" indent="-274320" eaLnBrk="1" fontAlgn="auto" hangingPunct="1">
              <a:spcAft>
                <a:spcPts val="0"/>
              </a:spcAft>
              <a:buFontTx/>
              <a:buNone/>
              <a:defRPr/>
            </a:pPr>
            <a:r>
              <a:rPr lang="tr-TR" sz="1800" dirty="0"/>
              <a:t>     “ Olgunca düşünmüyorsun…” “Sen zaten tembelsin…”</a:t>
            </a:r>
          </a:p>
          <a:p>
            <a:pPr marL="274320" indent="-274320" eaLnBrk="1" fontAlgn="auto" hangingPunct="1">
              <a:spcAft>
                <a:spcPts val="0"/>
              </a:spcAft>
              <a:buFontTx/>
              <a:buNone/>
              <a:defRPr/>
            </a:pPr>
            <a:r>
              <a:rPr lang="tr-TR" sz="1800" dirty="0"/>
              <a:t>     * Yetersizlik, aptallık, yanlış değerlendirme anlamı taşır;</a:t>
            </a:r>
          </a:p>
          <a:p>
            <a:pPr marL="274320" indent="-274320" eaLnBrk="1" fontAlgn="auto" hangingPunct="1">
              <a:spcAft>
                <a:spcPts val="0"/>
              </a:spcAft>
              <a:buFontTx/>
              <a:buNone/>
              <a:defRPr/>
            </a:pPr>
            <a:r>
              <a:rPr lang="tr-TR" sz="1800" dirty="0"/>
              <a:t>     * Çocuğun olumsuz bir yargıya hedef olma ya da azarlanma korkusuyla iletişimi kesmesine yol açar;</a:t>
            </a:r>
          </a:p>
          <a:p>
            <a:pPr marL="274320" indent="-274320" eaLnBrk="1" fontAlgn="auto" hangingPunct="1">
              <a:spcAft>
                <a:spcPts val="0"/>
              </a:spcAft>
              <a:buFontTx/>
              <a:buNone/>
              <a:defRPr/>
            </a:pPr>
            <a:r>
              <a:rPr lang="tr-TR" sz="1800" dirty="0"/>
              <a:t>     * Genellikle çocuk yargı ve eleştirileri gerçek olarak algılar (ben kötüyüm) ya da karşılık verir (siz de daha mükemmel değilsiniz!)</a:t>
            </a:r>
          </a:p>
          <a:p>
            <a:pPr marL="274320" indent="-274320" eaLnBrk="1" fontAlgn="auto" hangingPunct="1">
              <a:spcAft>
                <a:spcPts val="0"/>
              </a:spcAft>
              <a:buFontTx/>
              <a:buNone/>
              <a:defRPr/>
            </a:pPr>
            <a:endParaRPr lang="tr-TR" sz="1800" b="1"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1026"/>
          <p:cNvSpPr>
            <a:spLocks noGrp="1" noChangeArrowheads="1"/>
          </p:cNvSpPr>
          <p:nvPr>
            <p:ph type="title"/>
          </p:nvPr>
        </p:nvSpPr>
        <p:spPr>
          <a:xfrm>
            <a:off x="900113" y="692150"/>
            <a:ext cx="7793037" cy="677863"/>
          </a:xfrm>
        </p:spPr>
        <p:txBody>
          <a:bodyPr>
            <a:normAutofit fontScale="90000"/>
          </a:bodyPr>
          <a:lstStyle/>
          <a:p>
            <a:pPr eaLnBrk="1" hangingPunct="1"/>
            <a:r>
              <a:rPr lang="tr-TR" smtClean="0"/>
              <a:t>İletişim Engelleri</a:t>
            </a:r>
          </a:p>
        </p:txBody>
      </p:sp>
      <p:sp>
        <p:nvSpPr>
          <p:cNvPr id="107523" name="Rectangle 1027"/>
          <p:cNvSpPr>
            <a:spLocks noGrp="1" noChangeArrowheads="1"/>
          </p:cNvSpPr>
          <p:nvPr>
            <p:ph idx="1"/>
          </p:nvPr>
        </p:nvSpPr>
        <p:spPr>
          <a:xfrm>
            <a:off x="539750" y="1954213"/>
            <a:ext cx="7772400" cy="4870450"/>
          </a:xfrm>
        </p:spPr>
        <p:txBody>
          <a:bodyPr rtlCol="0">
            <a:normAutofit fontScale="92500" lnSpcReduction="20000"/>
          </a:bodyPr>
          <a:lstStyle/>
          <a:p>
            <a:pPr marL="274320" indent="-274320" eaLnBrk="1" fontAlgn="auto" hangingPunct="1">
              <a:spcAft>
                <a:spcPts val="0"/>
              </a:spcAft>
              <a:buFontTx/>
              <a:buNone/>
              <a:defRPr/>
            </a:pPr>
            <a:endParaRPr lang="tr-TR" dirty="0"/>
          </a:p>
          <a:p>
            <a:pPr marL="274320" indent="-274320" eaLnBrk="1" fontAlgn="auto" hangingPunct="1">
              <a:spcAft>
                <a:spcPts val="0"/>
              </a:spcAft>
              <a:buFontTx/>
              <a:buNone/>
              <a:defRPr/>
            </a:pPr>
            <a:r>
              <a:rPr lang="tr-TR" b="1" dirty="0"/>
              <a:t>7- Övme, görüşüne katılma, teşhis koyma</a:t>
            </a:r>
          </a:p>
          <a:p>
            <a:pPr marL="274320" indent="-274320" eaLnBrk="1" fontAlgn="auto" hangingPunct="1">
              <a:spcAft>
                <a:spcPts val="0"/>
              </a:spcAft>
              <a:buFontTx/>
              <a:buNone/>
              <a:defRPr/>
            </a:pPr>
            <a:r>
              <a:rPr lang="tr-TR" dirty="0"/>
              <a:t>    </a:t>
            </a:r>
            <a:r>
              <a:rPr lang="tr-TR" sz="1800" dirty="0"/>
              <a:t>“ Çok güzel!...” “ Haklısın, o öğretmen berbat birine benziyor”</a:t>
            </a:r>
          </a:p>
          <a:p>
            <a:pPr marL="274320" indent="-274320" eaLnBrk="1" fontAlgn="auto" hangingPunct="1">
              <a:spcAft>
                <a:spcPts val="0"/>
              </a:spcAft>
              <a:buFontTx/>
              <a:buNone/>
              <a:defRPr/>
            </a:pPr>
            <a:r>
              <a:rPr lang="tr-TR" sz="1800" dirty="0"/>
              <a:t>      “ Bence harika bir iş yapıyorsun..”</a:t>
            </a:r>
          </a:p>
          <a:p>
            <a:pPr marL="274320" indent="-274320" eaLnBrk="1" fontAlgn="auto" hangingPunct="1">
              <a:spcAft>
                <a:spcPts val="0"/>
              </a:spcAft>
              <a:buFontTx/>
              <a:buNone/>
              <a:defRPr/>
            </a:pPr>
            <a:r>
              <a:rPr lang="tr-TR" sz="1800" dirty="0"/>
              <a:t>      * Ailenin beklentilerinin çok yüksek olduğunu ima eder;</a:t>
            </a:r>
          </a:p>
          <a:p>
            <a:pPr marL="274320" indent="-274320" eaLnBrk="1" fontAlgn="auto" hangingPunct="1">
              <a:spcAft>
                <a:spcPts val="0"/>
              </a:spcAft>
              <a:buFontTx/>
              <a:buNone/>
              <a:defRPr/>
            </a:pPr>
            <a:r>
              <a:rPr lang="tr-TR" sz="1800" dirty="0"/>
              <a:t>      * İstenilen davranışı yaptırabilmek için söylenen, içtenlikten yoksun bir             manevra gibi algılanabilir;</a:t>
            </a:r>
          </a:p>
          <a:p>
            <a:pPr marL="274320" indent="-274320" eaLnBrk="1" fontAlgn="auto" hangingPunct="1">
              <a:spcAft>
                <a:spcPts val="0"/>
              </a:spcAft>
              <a:buFontTx/>
              <a:buNone/>
              <a:defRPr/>
            </a:pPr>
            <a:r>
              <a:rPr lang="tr-TR" sz="1800" dirty="0"/>
              <a:t>      * Çocuğun öz- imgesi (kendini algılayışı) ile övgü uygun değilse çocukta kaygı yaratabilir.</a:t>
            </a:r>
          </a:p>
          <a:p>
            <a:pPr marL="274320" indent="-274320" eaLnBrk="1" fontAlgn="auto" hangingPunct="1">
              <a:spcAft>
                <a:spcPts val="0"/>
              </a:spcAft>
              <a:buFontTx/>
              <a:buNone/>
              <a:defRPr/>
            </a:pPr>
            <a:r>
              <a:rPr lang="tr-TR" b="1" dirty="0"/>
              <a:t>8- Ad takma, gülünç duruma düşürme</a:t>
            </a:r>
          </a:p>
          <a:p>
            <a:pPr marL="274320" indent="-274320" eaLnBrk="1" fontAlgn="auto" hangingPunct="1">
              <a:spcAft>
                <a:spcPts val="0"/>
              </a:spcAft>
              <a:buFontTx/>
              <a:buNone/>
              <a:defRPr/>
            </a:pPr>
            <a:r>
              <a:rPr lang="tr-TR" b="1" dirty="0"/>
              <a:t>     </a:t>
            </a:r>
            <a:r>
              <a:rPr lang="tr-TR" sz="1800" dirty="0"/>
              <a:t>“ Koca bebek…” “ Hadi bakalım </a:t>
            </a:r>
            <a:r>
              <a:rPr lang="tr-TR" sz="1800" dirty="0" err="1"/>
              <a:t>süpermen</a:t>
            </a:r>
            <a:r>
              <a:rPr lang="tr-TR" sz="1800" dirty="0"/>
              <a:t> “ “Geri zekalı”</a:t>
            </a:r>
          </a:p>
          <a:p>
            <a:pPr marL="274320" indent="-274320" eaLnBrk="1" fontAlgn="auto" hangingPunct="1">
              <a:spcAft>
                <a:spcPts val="0"/>
              </a:spcAft>
              <a:buFontTx/>
              <a:buNone/>
              <a:defRPr/>
            </a:pPr>
            <a:r>
              <a:rPr lang="tr-TR" sz="1800" dirty="0"/>
              <a:t>       “ Hadi sen de sulu göz!”</a:t>
            </a:r>
          </a:p>
          <a:p>
            <a:pPr marL="274320" indent="-274320" eaLnBrk="1" fontAlgn="auto" hangingPunct="1">
              <a:spcAft>
                <a:spcPts val="0"/>
              </a:spcAft>
              <a:buFontTx/>
              <a:buNone/>
              <a:defRPr/>
            </a:pPr>
            <a:r>
              <a:rPr lang="tr-TR" sz="1800" dirty="0"/>
              <a:t>       * Çocuğun kendini değersiz hissetmesine, sevilmediği kanısına varmasına yol açabilir;</a:t>
            </a:r>
          </a:p>
          <a:p>
            <a:pPr marL="274320" indent="-274320" eaLnBrk="1" fontAlgn="auto" hangingPunct="1">
              <a:spcAft>
                <a:spcPts val="0"/>
              </a:spcAft>
              <a:buFontTx/>
              <a:buNone/>
              <a:defRPr/>
            </a:pPr>
            <a:r>
              <a:rPr lang="tr-TR" sz="1800" dirty="0"/>
              <a:t>       * Çocuğun öz-imgesi üzerinde çok olumsuz etkileri olabilir;</a:t>
            </a:r>
          </a:p>
          <a:p>
            <a:pPr marL="274320" indent="-274320" eaLnBrk="1" fontAlgn="auto" hangingPunct="1">
              <a:spcAft>
                <a:spcPts val="0"/>
              </a:spcAft>
              <a:buFontTx/>
              <a:buNone/>
              <a:defRPr/>
            </a:pPr>
            <a:r>
              <a:rPr lang="tr-TR" sz="1800" dirty="0"/>
              <a:t>       * Genellikle karşılık vermeyi iteler.</a:t>
            </a:r>
            <a:endParaRPr lang="tr-TR" dirty="0"/>
          </a:p>
          <a:p>
            <a:pPr marL="274320" indent="-274320" eaLnBrk="1" fontAlgn="auto" hangingPunct="1">
              <a:spcAft>
                <a:spcPts val="0"/>
              </a:spcAft>
              <a:buFontTx/>
              <a:buNone/>
              <a:defRPr/>
            </a:pPr>
            <a:endParaRPr lang="tr-TR"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1 Başlık"/>
          <p:cNvSpPr>
            <a:spLocks noGrp="1"/>
          </p:cNvSpPr>
          <p:nvPr>
            <p:ph type="title"/>
          </p:nvPr>
        </p:nvSpPr>
        <p:spPr/>
        <p:txBody>
          <a:bodyPr/>
          <a:lstStyle/>
          <a:p>
            <a:pPr eaLnBrk="1" hangingPunct="1"/>
            <a:r>
              <a:rPr lang="tr-TR" smtClean="0"/>
              <a:t>Hedeflerimiz</a:t>
            </a:r>
          </a:p>
        </p:txBody>
      </p:sp>
      <p:sp>
        <p:nvSpPr>
          <p:cNvPr id="28674" name="2 İçerik Yer Tutucusu"/>
          <p:cNvSpPr>
            <a:spLocks noGrp="1"/>
          </p:cNvSpPr>
          <p:nvPr>
            <p:ph idx="1"/>
          </p:nvPr>
        </p:nvSpPr>
        <p:spPr/>
        <p:txBody>
          <a:bodyPr/>
          <a:lstStyle/>
          <a:p>
            <a:pPr eaLnBrk="1" hangingPunct="1"/>
            <a:r>
              <a:rPr lang="tr-TR" dirty="0" err="1" smtClean="0"/>
              <a:t>Travmatik</a:t>
            </a:r>
            <a:r>
              <a:rPr lang="tr-TR" dirty="0" smtClean="0"/>
              <a:t> olayların öğretmenler, çocuklar ve ebeveynler üzerinde yarattığı olumsuz etkileri azaltmak</a:t>
            </a:r>
          </a:p>
          <a:p>
            <a:pPr eaLnBrk="1" hangingPunct="1"/>
            <a:r>
              <a:rPr lang="tr-TR" dirty="0" err="1" smtClean="0"/>
              <a:t>Travmatik</a:t>
            </a:r>
            <a:r>
              <a:rPr lang="tr-TR" dirty="0" smtClean="0"/>
              <a:t> olaylardan en fazla etkilenen bölgelerde psikolojik hizmetleri güçlendirmek</a:t>
            </a:r>
          </a:p>
          <a:p>
            <a:pPr eaLnBrk="1" hangingPunct="1"/>
            <a:r>
              <a:rPr lang="tr-TR" dirty="0" smtClean="0"/>
              <a:t>Okul temelli </a:t>
            </a:r>
            <a:r>
              <a:rPr lang="tr-TR" dirty="0" err="1" smtClean="0"/>
              <a:t>psikososyal</a:t>
            </a:r>
            <a:r>
              <a:rPr lang="tr-TR" dirty="0" smtClean="0"/>
              <a:t> müdahale uygulamalarını gerçekleştirmek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title"/>
          </p:nvPr>
        </p:nvSpPr>
        <p:spPr>
          <a:xfrm>
            <a:off x="228600" y="549275"/>
            <a:ext cx="8915400" cy="820738"/>
          </a:xfrm>
        </p:spPr>
        <p:txBody>
          <a:bodyPr/>
          <a:lstStyle/>
          <a:p>
            <a:pPr eaLnBrk="1" hangingPunct="1"/>
            <a:r>
              <a:rPr lang="tr-TR" smtClean="0"/>
              <a:t>İletişim Engelleri</a:t>
            </a:r>
          </a:p>
        </p:txBody>
      </p:sp>
      <p:sp>
        <p:nvSpPr>
          <p:cNvPr id="102403" name="Rectangle 3"/>
          <p:cNvSpPr>
            <a:spLocks noGrp="1" noChangeArrowheads="1"/>
          </p:cNvSpPr>
          <p:nvPr>
            <p:ph idx="1"/>
          </p:nvPr>
        </p:nvSpPr>
        <p:spPr>
          <a:xfrm>
            <a:off x="323850" y="1752600"/>
            <a:ext cx="8077200" cy="5105400"/>
          </a:xfrm>
        </p:spPr>
        <p:txBody>
          <a:bodyPr rtlCol="0">
            <a:normAutofit lnSpcReduction="10000"/>
          </a:bodyPr>
          <a:lstStyle/>
          <a:p>
            <a:pPr marL="274320" indent="-274320" eaLnBrk="1" fontAlgn="auto" hangingPunct="1">
              <a:spcAft>
                <a:spcPts val="0"/>
              </a:spcAft>
              <a:buFontTx/>
              <a:buNone/>
              <a:defRPr/>
            </a:pPr>
            <a:endParaRPr lang="tr-TR" b="1" dirty="0"/>
          </a:p>
          <a:p>
            <a:pPr marL="274320" indent="-274320" eaLnBrk="1" fontAlgn="auto" hangingPunct="1">
              <a:spcAft>
                <a:spcPts val="0"/>
              </a:spcAft>
              <a:buFontTx/>
              <a:buNone/>
              <a:defRPr/>
            </a:pPr>
            <a:r>
              <a:rPr lang="tr-TR" sz="2000" b="1" dirty="0"/>
              <a:t>9-Tahlil etme, teşhis koyma</a:t>
            </a:r>
          </a:p>
          <a:p>
            <a:pPr marL="274320" indent="-274320" eaLnBrk="1" fontAlgn="auto" hangingPunct="1">
              <a:spcAft>
                <a:spcPts val="0"/>
              </a:spcAft>
              <a:buFontTx/>
              <a:buNone/>
              <a:defRPr/>
            </a:pPr>
            <a:r>
              <a:rPr lang="tr-TR" sz="2000" dirty="0"/>
              <a:t>    </a:t>
            </a:r>
            <a:r>
              <a:rPr lang="tr-TR" sz="1800" dirty="0"/>
              <a:t>“ Seni derdin nedir biliyor musun?” “Herhalde çok yorgunsun?”</a:t>
            </a:r>
          </a:p>
          <a:p>
            <a:pPr marL="274320" indent="-274320" eaLnBrk="1" fontAlgn="auto" hangingPunct="1">
              <a:spcAft>
                <a:spcPts val="0"/>
              </a:spcAft>
              <a:buFontTx/>
              <a:buNone/>
              <a:defRPr/>
            </a:pPr>
            <a:r>
              <a:rPr lang="tr-TR" sz="1800" dirty="0"/>
              <a:t>     “ Aslında sen öyle demek istemiyorsun”</a:t>
            </a:r>
          </a:p>
          <a:p>
            <a:pPr marL="274320" indent="-274320" eaLnBrk="1" fontAlgn="auto" hangingPunct="1">
              <a:spcAft>
                <a:spcPts val="0"/>
              </a:spcAft>
              <a:buFontTx/>
              <a:buNone/>
              <a:defRPr/>
            </a:pPr>
            <a:r>
              <a:rPr lang="tr-TR" sz="1800" dirty="0"/>
              <a:t>     * Tehdit edici, tedirgin edici olabilir ve başarısızlık duygusu uyandırabilir;</a:t>
            </a:r>
          </a:p>
          <a:p>
            <a:pPr marL="274320" indent="-274320" eaLnBrk="1" fontAlgn="auto" hangingPunct="1">
              <a:spcAft>
                <a:spcPts val="0"/>
              </a:spcAft>
              <a:buFontTx/>
              <a:buNone/>
              <a:defRPr/>
            </a:pPr>
            <a:r>
              <a:rPr lang="tr-TR" sz="1800" dirty="0"/>
              <a:t>     * Çocuk kendini korumasız, kıstırılmış hisseder, kendisine inanılmadığı kanısına varabilir;</a:t>
            </a:r>
          </a:p>
          <a:p>
            <a:pPr marL="274320" indent="-274320" eaLnBrk="1" fontAlgn="auto" hangingPunct="1">
              <a:spcAft>
                <a:spcPts val="0"/>
              </a:spcAft>
              <a:buFontTx/>
              <a:buNone/>
              <a:defRPr/>
            </a:pPr>
            <a:r>
              <a:rPr lang="tr-TR" sz="1800" dirty="0"/>
              <a:t>      * Çocuk, yanlış anlaşılma endişesi ile iletişimi keser.</a:t>
            </a:r>
          </a:p>
          <a:p>
            <a:pPr marL="274320" indent="-274320" eaLnBrk="1" fontAlgn="auto" hangingPunct="1">
              <a:spcAft>
                <a:spcPts val="0"/>
              </a:spcAft>
              <a:buFontTx/>
              <a:buNone/>
              <a:defRPr/>
            </a:pPr>
            <a:endParaRPr lang="tr-TR" sz="1800" dirty="0"/>
          </a:p>
          <a:p>
            <a:pPr marL="274320" indent="-274320" eaLnBrk="1" fontAlgn="auto" hangingPunct="1">
              <a:spcAft>
                <a:spcPts val="0"/>
              </a:spcAft>
              <a:buFontTx/>
              <a:buNone/>
              <a:defRPr/>
            </a:pPr>
            <a:r>
              <a:rPr lang="tr-TR" sz="2000" b="1" dirty="0"/>
              <a:t>10- Güven verme, teskin etme, teselli etme</a:t>
            </a:r>
          </a:p>
          <a:p>
            <a:pPr marL="274320" indent="-274320" eaLnBrk="1" fontAlgn="auto" hangingPunct="1">
              <a:spcAft>
                <a:spcPts val="0"/>
              </a:spcAft>
              <a:buFontTx/>
              <a:buNone/>
              <a:defRPr/>
            </a:pPr>
            <a:r>
              <a:rPr lang="tr-TR" sz="1800" dirty="0"/>
              <a:t>     “ Aldırma…Boş ver, düzelir..” “Hadi biraz neşelen..”</a:t>
            </a:r>
          </a:p>
          <a:p>
            <a:pPr marL="274320" indent="-274320" eaLnBrk="1" fontAlgn="auto" hangingPunct="1">
              <a:spcAft>
                <a:spcPts val="0"/>
              </a:spcAft>
              <a:buFontTx/>
              <a:buNone/>
              <a:defRPr/>
            </a:pPr>
            <a:r>
              <a:rPr lang="tr-TR" sz="1800" dirty="0"/>
              <a:t>     “ Zamanla kendini daha iyi hissedersin..”</a:t>
            </a:r>
          </a:p>
          <a:p>
            <a:pPr marL="274320" indent="-274320" eaLnBrk="1" fontAlgn="auto" hangingPunct="1">
              <a:spcAft>
                <a:spcPts val="0"/>
              </a:spcAft>
              <a:buFontTx/>
              <a:buNone/>
              <a:defRPr/>
            </a:pPr>
            <a:r>
              <a:rPr lang="tr-TR" sz="1800" dirty="0"/>
              <a:t>     * Çocuğun kendini “anlaşılmamış” hissetmesine neden olur;</a:t>
            </a:r>
          </a:p>
          <a:p>
            <a:pPr marL="274320" indent="-274320" eaLnBrk="1" fontAlgn="auto" hangingPunct="1">
              <a:spcAft>
                <a:spcPts val="0"/>
              </a:spcAft>
              <a:buFontTx/>
              <a:buNone/>
              <a:defRPr/>
            </a:pPr>
            <a:r>
              <a:rPr lang="tr-TR" sz="1800" dirty="0"/>
              <a:t>     * Kızgınlık duyguları uyandırır (Size göre kolay tabii!)</a:t>
            </a:r>
          </a:p>
          <a:p>
            <a:pPr marL="274320" indent="-274320" eaLnBrk="1" fontAlgn="auto" hangingPunct="1">
              <a:spcAft>
                <a:spcPts val="0"/>
              </a:spcAft>
              <a:buFontTx/>
              <a:buNone/>
              <a:defRPr/>
            </a:pPr>
            <a:r>
              <a:rPr lang="tr-TR" sz="1800" dirty="0"/>
              <a:t>     * Çocuk genellikle mesajı “Kendini kötü hissetmen doğru değil” biçiminde algılar.</a:t>
            </a:r>
          </a:p>
          <a:p>
            <a:pPr marL="274320" indent="-274320" eaLnBrk="1" fontAlgn="auto" hangingPunct="1">
              <a:spcAft>
                <a:spcPts val="0"/>
              </a:spcAft>
              <a:buFontTx/>
              <a:buNone/>
              <a:defRPr/>
            </a:pPr>
            <a:endParaRPr lang="tr-TR" sz="1800" dirty="0"/>
          </a:p>
          <a:p>
            <a:pPr marL="274320" indent="-274320" eaLnBrk="1" fontAlgn="auto" hangingPunct="1">
              <a:spcAft>
                <a:spcPts val="0"/>
              </a:spcAft>
              <a:buFontTx/>
              <a:buNone/>
              <a:defRPr/>
            </a:pPr>
            <a:endParaRPr lang="tr-TR" sz="1800" dirty="0"/>
          </a:p>
          <a:p>
            <a:pPr marL="274320" indent="-274320" eaLnBrk="1" fontAlgn="auto" hangingPunct="1">
              <a:spcAft>
                <a:spcPts val="0"/>
              </a:spcAft>
              <a:buFontTx/>
              <a:buNone/>
              <a:defRPr/>
            </a:pPr>
            <a:endParaRPr lang="tr-TR" sz="1800" dirty="0"/>
          </a:p>
          <a:p>
            <a:pPr marL="274320" indent="-274320" eaLnBrk="1" fontAlgn="auto" hangingPunct="1">
              <a:spcAft>
                <a:spcPts val="0"/>
              </a:spcAft>
              <a:buFontTx/>
              <a:buNone/>
              <a:defRPr/>
            </a:pPr>
            <a:endParaRPr lang="tr-TR" sz="1800" dirty="0"/>
          </a:p>
          <a:p>
            <a:pPr marL="274320" indent="-274320" eaLnBrk="1" fontAlgn="auto" hangingPunct="1">
              <a:spcAft>
                <a:spcPts val="0"/>
              </a:spcAft>
              <a:buFontTx/>
              <a:buNone/>
              <a:defRPr/>
            </a:pPr>
            <a:endParaRPr lang="tr-TR" sz="2000" dirty="0"/>
          </a:p>
          <a:p>
            <a:pPr marL="274320" indent="-274320" eaLnBrk="1" fontAlgn="auto" hangingPunct="1">
              <a:spcAft>
                <a:spcPts val="0"/>
              </a:spcAft>
              <a:buFontTx/>
              <a:buNone/>
              <a:defRPr/>
            </a:pPr>
            <a:endParaRPr lang="tr-TR" sz="2000"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ChangeArrowheads="1"/>
          </p:cNvSpPr>
          <p:nvPr>
            <p:ph type="title"/>
          </p:nvPr>
        </p:nvSpPr>
        <p:spPr>
          <a:xfrm>
            <a:off x="755650" y="620713"/>
            <a:ext cx="7793038" cy="685800"/>
          </a:xfrm>
        </p:spPr>
        <p:txBody>
          <a:bodyPr>
            <a:normAutofit fontScale="90000"/>
          </a:bodyPr>
          <a:lstStyle/>
          <a:p>
            <a:pPr eaLnBrk="1" hangingPunct="1"/>
            <a:r>
              <a:rPr lang="tr-TR" smtClean="0"/>
              <a:t>İletişim Engelleri</a:t>
            </a:r>
          </a:p>
        </p:txBody>
      </p:sp>
      <p:sp>
        <p:nvSpPr>
          <p:cNvPr id="86018" name="Rectangle 3"/>
          <p:cNvSpPr>
            <a:spLocks noGrp="1" noChangeArrowheads="1"/>
          </p:cNvSpPr>
          <p:nvPr>
            <p:ph idx="1"/>
          </p:nvPr>
        </p:nvSpPr>
        <p:spPr>
          <a:xfrm>
            <a:off x="468313" y="1989138"/>
            <a:ext cx="7772400" cy="4464050"/>
          </a:xfrm>
        </p:spPr>
        <p:txBody>
          <a:bodyPr>
            <a:normAutofit/>
          </a:bodyPr>
          <a:lstStyle/>
          <a:p>
            <a:pPr eaLnBrk="1" hangingPunct="1">
              <a:lnSpc>
                <a:spcPct val="80000"/>
              </a:lnSpc>
              <a:buFontTx/>
              <a:buNone/>
            </a:pPr>
            <a:endParaRPr lang="tr-TR" b="1" smtClean="0"/>
          </a:p>
          <a:p>
            <a:pPr eaLnBrk="1" hangingPunct="1">
              <a:lnSpc>
                <a:spcPct val="80000"/>
              </a:lnSpc>
              <a:buFontTx/>
              <a:buNone/>
            </a:pPr>
            <a:r>
              <a:rPr lang="tr-TR" sz="2000" b="1" smtClean="0"/>
              <a:t>11-İncelemek, araştırmak, soruşturmak</a:t>
            </a:r>
          </a:p>
          <a:p>
            <a:pPr eaLnBrk="1" hangingPunct="1">
              <a:lnSpc>
                <a:spcPct val="80000"/>
              </a:lnSpc>
              <a:buFontTx/>
              <a:buNone/>
            </a:pPr>
            <a:r>
              <a:rPr lang="tr-TR" sz="2000" b="1" smtClean="0"/>
              <a:t>     </a:t>
            </a:r>
            <a:r>
              <a:rPr lang="tr-TR" sz="1800" smtClean="0"/>
              <a:t>“ Neden?...Kim?...Sen ne yaptın?...Nasıl…”</a:t>
            </a:r>
          </a:p>
          <a:p>
            <a:pPr eaLnBrk="1" hangingPunct="1">
              <a:lnSpc>
                <a:spcPct val="80000"/>
              </a:lnSpc>
              <a:buFontTx/>
              <a:buNone/>
            </a:pPr>
            <a:r>
              <a:rPr lang="tr-TR" sz="1800" smtClean="0"/>
              <a:t>     * Sualleri cevaplama genellikle eleştiri veya zorunlu çözüm getirdiğinden, çocuklar genellikle hayır demeye, yarı doğru cevap vermeye, kaçamağa yönelir ve yalan söylerler;</a:t>
            </a:r>
          </a:p>
          <a:p>
            <a:pPr eaLnBrk="1" hangingPunct="1">
              <a:lnSpc>
                <a:spcPct val="80000"/>
              </a:lnSpc>
              <a:buFontTx/>
              <a:buNone/>
            </a:pPr>
            <a:r>
              <a:rPr lang="tr-TR" sz="1800" smtClean="0"/>
              <a:t>      * Sorular genellikle soru soranın nereye varmak istediğini açıklamadığından, çocuk korku ve endişeye kapılabilir;</a:t>
            </a:r>
          </a:p>
          <a:p>
            <a:pPr eaLnBrk="1" hangingPunct="1">
              <a:lnSpc>
                <a:spcPct val="80000"/>
              </a:lnSpc>
              <a:buFontTx/>
              <a:buNone/>
            </a:pPr>
            <a:r>
              <a:rPr lang="tr-TR" sz="1800" smtClean="0"/>
              <a:t>      * Ailenin endişelerinden doğan sorulara cevap vermeye çalışan çocuk kendi sorununu gözden kaçırabilir.</a:t>
            </a:r>
          </a:p>
          <a:p>
            <a:pPr eaLnBrk="1" hangingPunct="1">
              <a:lnSpc>
                <a:spcPct val="80000"/>
              </a:lnSpc>
              <a:buFontTx/>
              <a:buNone/>
            </a:pPr>
            <a:endParaRPr lang="tr-TR" sz="1800" smtClean="0"/>
          </a:p>
          <a:p>
            <a:pPr eaLnBrk="1" hangingPunct="1">
              <a:lnSpc>
                <a:spcPct val="80000"/>
              </a:lnSpc>
              <a:buFontTx/>
              <a:buNone/>
            </a:pPr>
            <a:r>
              <a:rPr lang="tr-TR" sz="2000" b="1" smtClean="0"/>
              <a:t>12- Konu değiştirmek, işi alaya vurmak, </a:t>
            </a:r>
          </a:p>
          <a:p>
            <a:pPr eaLnBrk="1" hangingPunct="1">
              <a:lnSpc>
                <a:spcPct val="80000"/>
              </a:lnSpc>
              <a:buFontTx/>
              <a:buNone/>
            </a:pPr>
            <a:r>
              <a:rPr lang="tr-TR" sz="2000" smtClean="0"/>
              <a:t>     </a:t>
            </a:r>
            <a:r>
              <a:rPr lang="tr-TR" sz="1800" smtClean="0"/>
              <a:t>“Daha güzel şeylerden konuşalım…”  “Sen neden dünyayı yönetmiyorsun?”</a:t>
            </a:r>
          </a:p>
          <a:p>
            <a:pPr eaLnBrk="1" hangingPunct="1">
              <a:lnSpc>
                <a:spcPct val="80000"/>
              </a:lnSpc>
              <a:buFontTx/>
              <a:buNone/>
            </a:pPr>
            <a:r>
              <a:rPr lang="tr-TR" sz="1800" smtClean="0"/>
              <a:t>     * Yaşamın güçlükleriyle savaşmak yerine, onlardan kaçınmak gerekli, mesajını ima edebilir,</a:t>
            </a:r>
          </a:p>
          <a:p>
            <a:pPr eaLnBrk="1" hangingPunct="1">
              <a:lnSpc>
                <a:spcPct val="80000"/>
              </a:lnSpc>
              <a:buFontTx/>
              <a:buNone/>
            </a:pPr>
            <a:r>
              <a:rPr lang="tr-TR" sz="2000" smtClean="0"/>
              <a:t>    </a:t>
            </a:r>
            <a:r>
              <a:rPr lang="tr-TR" sz="1800" smtClean="0"/>
              <a:t> </a:t>
            </a:r>
            <a:endParaRPr lang="tr-TR" sz="2000" smtClean="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ChangeArrowheads="1"/>
          </p:cNvSpPr>
          <p:nvPr>
            <p:ph type="title"/>
          </p:nvPr>
        </p:nvSpPr>
        <p:spPr>
          <a:xfrm>
            <a:off x="684213" y="692150"/>
            <a:ext cx="7793037" cy="685800"/>
          </a:xfrm>
        </p:spPr>
        <p:txBody>
          <a:bodyPr>
            <a:normAutofit fontScale="90000"/>
          </a:bodyPr>
          <a:lstStyle/>
          <a:p>
            <a:pPr eaLnBrk="1" hangingPunct="1"/>
            <a:r>
              <a:rPr lang="tr-TR" smtClean="0">
                <a:cs typeface="Times New Roman" pitchFamily="18" charset="0"/>
              </a:rPr>
              <a:t>İletişim Engelleri</a:t>
            </a:r>
            <a:r>
              <a:rPr lang="tr-TR" smtClean="0"/>
              <a:t> </a:t>
            </a:r>
          </a:p>
        </p:txBody>
      </p:sp>
      <p:sp>
        <p:nvSpPr>
          <p:cNvPr id="114691" name="Rectangle 3"/>
          <p:cNvSpPr>
            <a:spLocks noGrp="1" noChangeArrowheads="1"/>
          </p:cNvSpPr>
          <p:nvPr>
            <p:ph idx="1"/>
          </p:nvPr>
        </p:nvSpPr>
        <p:spPr>
          <a:xfrm>
            <a:off x="468313" y="2636838"/>
            <a:ext cx="8229600" cy="4005262"/>
          </a:xfrm>
        </p:spPr>
        <p:txBody>
          <a:bodyPr rtlCol="0">
            <a:normAutofit fontScale="92500" lnSpcReduction="10000"/>
          </a:bodyPr>
          <a:lstStyle/>
          <a:p>
            <a:pPr marL="274320" indent="-274320" eaLnBrk="1" fontAlgn="auto" hangingPunct="1">
              <a:lnSpc>
                <a:spcPct val="90000"/>
              </a:lnSpc>
              <a:spcAft>
                <a:spcPts val="0"/>
              </a:spcAft>
              <a:defRPr/>
            </a:pPr>
            <a:r>
              <a:rPr lang="tr-TR" sz="2800" dirty="0">
                <a:cs typeface="Times New Roman" pitchFamily="18" charset="0"/>
              </a:rPr>
              <a:t>İletişimde dinlemek ve anlamaya çalışmak yerine hemen yargılamak</a:t>
            </a:r>
          </a:p>
          <a:p>
            <a:pPr marL="274320" indent="-274320" eaLnBrk="1" fontAlgn="auto" hangingPunct="1">
              <a:lnSpc>
                <a:spcPct val="90000"/>
              </a:lnSpc>
              <a:spcAft>
                <a:spcPts val="0"/>
              </a:spcAft>
              <a:defRPr/>
            </a:pPr>
            <a:r>
              <a:rPr lang="tr-TR" sz="2800" dirty="0">
                <a:cs typeface="Times New Roman" pitchFamily="18" charset="0"/>
              </a:rPr>
              <a:t>Tek bir olaydan giderek kişiyi tanıdığımızı düşünmek</a:t>
            </a:r>
          </a:p>
          <a:p>
            <a:pPr marL="274320" indent="-274320" eaLnBrk="1" fontAlgn="auto" hangingPunct="1">
              <a:lnSpc>
                <a:spcPct val="90000"/>
              </a:lnSpc>
              <a:spcAft>
                <a:spcPts val="0"/>
              </a:spcAft>
              <a:defRPr/>
            </a:pPr>
            <a:r>
              <a:rPr lang="tr-TR" sz="2800" dirty="0">
                <a:cs typeface="Times New Roman" pitchFamily="18" charset="0"/>
              </a:rPr>
              <a:t>Beklentilerimizin söyleneni yorumlamakta etkili olması.</a:t>
            </a:r>
          </a:p>
          <a:p>
            <a:pPr marL="274320" indent="-274320" eaLnBrk="1" fontAlgn="auto" hangingPunct="1">
              <a:lnSpc>
                <a:spcPct val="90000"/>
              </a:lnSpc>
              <a:spcAft>
                <a:spcPts val="0"/>
              </a:spcAft>
              <a:defRPr/>
            </a:pPr>
            <a:r>
              <a:rPr lang="tr-TR" sz="2800" dirty="0">
                <a:cs typeface="Times New Roman" pitchFamily="18" charset="0"/>
              </a:rPr>
              <a:t>Kendimizi ifade etmekten </a:t>
            </a:r>
            <a:r>
              <a:rPr lang="tr-TR" sz="2800" dirty="0" err="1">
                <a:cs typeface="Times New Roman" pitchFamily="18" charset="0"/>
              </a:rPr>
              <a:t>kaçınmak,onun</a:t>
            </a:r>
            <a:r>
              <a:rPr lang="tr-TR" sz="2800" dirty="0">
                <a:cs typeface="Times New Roman" pitchFamily="18" charset="0"/>
              </a:rPr>
              <a:t> yerine anlaşılmayı beklemek.</a:t>
            </a:r>
          </a:p>
          <a:p>
            <a:pPr marL="274320" indent="-274320" eaLnBrk="1" fontAlgn="auto" hangingPunct="1">
              <a:lnSpc>
                <a:spcPct val="90000"/>
              </a:lnSpc>
              <a:spcAft>
                <a:spcPts val="0"/>
              </a:spcAft>
              <a:defRPr/>
            </a:pPr>
            <a:r>
              <a:rPr lang="tr-TR" sz="2800" dirty="0">
                <a:cs typeface="Times New Roman" pitchFamily="18" charset="0"/>
              </a:rPr>
              <a:t>Konuştuğumuzda da herkesin bizim düşünce ve duygularımızı hemen anlayıp onaylaması ve paylaşması gerektiğine inanmak.</a:t>
            </a:r>
          </a:p>
          <a:p>
            <a:pPr marL="274320" indent="-274320" eaLnBrk="1" fontAlgn="auto" hangingPunct="1">
              <a:lnSpc>
                <a:spcPct val="90000"/>
              </a:lnSpc>
              <a:spcAft>
                <a:spcPts val="0"/>
              </a:spcAft>
              <a:defRPr/>
            </a:pPr>
            <a:r>
              <a:rPr lang="tr-TR" sz="2800" dirty="0">
                <a:cs typeface="Times New Roman" pitchFamily="18" charset="0"/>
              </a:rPr>
              <a:t>Kendi kişisel algımızı gerçekmiş gibi düşünmek.</a:t>
            </a:r>
            <a:r>
              <a:rPr lang="tr-TR" sz="2800" dirty="0"/>
              <a:t> </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684213" y="620713"/>
            <a:ext cx="7793037" cy="692150"/>
          </a:xfrm>
        </p:spPr>
        <p:txBody>
          <a:bodyPr rtlCol="0">
            <a:normAutofit fontScale="90000"/>
          </a:bodyPr>
          <a:lstStyle/>
          <a:p>
            <a:pPr eaLnBrk="1" fontAlgn="auto" hangingPunct="1">
              <a:spcAft>
                <a:spcPts val="0"/>
              </a:spcAft>
              <a:defRPr/>
            </a:pPr>
            <a:r>
              <a:rPr lang="tr-TR" dirty="0" smtClean="0">
                <a:cs typeface="Times New Roman" pitchFamily="18" charset="0"/>
              </a:rPr>
              <a:t>Neden Dinlemeyiz?</a:t>
            </a:r>
            <a:r>
              <a:rPr lang="tr-TR" dirty="0" smtClean="0"/>
              <a:t>  </a:t>
            </a:r>
            <a:endParaRPr lang="tr-TR" dirty="0"/>
          </a:p>
        </p:txBody>
      </p:sp>
      <p:sp>
        <p:nvSpPr>
          <p:cNvPr id="90114" name="Rectangle 3"/>
          <p:cNvSpPr>
            <a:spLocks noGrp="1" noChangeArrowheads="1"/>
          </p:cNvSpPr>
          <p:nvPr>
            <p:ph idx="1"/>
          </p:nvPr>
        </p:nvSpPr>
        <p:spPr>
          <a:xfrm>
            <a:off x="468313" y="2852738"/>
            <a:ext cx="8305800" cy="3529012"/>
          </a:xfrm>
        </p:spPr>
        <p:txBody>
          <a:bodyPr>
            <a:normAutofit/>
          </a:bodyPr>
          <a:lstStyle/>
          <a:p>
            <a:pPr eaLnBrk="1" hangingPunct="1"/>
            <a:r>
              <a:rPr lang="tr-TR" smtClean="0">
                <a:cs typeface="Times New Roman" pitchFamily="18" charset="0"/>
              </a:rPr>
              <a:t>Eğer karşımızdakinin ne söyleyeceğini biliyorsak (Bildiğimizi zannedersek)</a:t>
            </a:r>
            <a:r>
              <a:rPr lang="tr-TR" smtClean="0"/>
              <a:t> </a:t>
            </a:r>
            <a:r>
              <a:rPr lang="tr-TR" smtClean="0">
                <a:cs typeface="Times New Roman" pitchFamily="18" charset="0"/>
              </a:rPr>
              <a:t>dinlemeyiz</a:t>
            </a:r>
          </a:p>
          <a:p>
            <a:pPr eaLnBrk="1" hangingPunct="1"/>
            <a:r>
              <a:rPr lang="tr-TR" smtClean="0">
                <a:cs typeface="Times New Roman" pitchFamily="18" charset="0"/>
              </a:rPr>
              <a:t>Hoşumuza gitmeyen bir şeyi duymak istemeyiz.</a:t>
            </a:r>
          </a:p>
          <a:p>
            <a:pPr eaLnBrk="1" hangingPunct="1"/>
            <a:r>
              <a:rPr lang="tr-TR" smtClean="0">
                <a:cs typeface="Times New Roman" pitchFamily="18" charset="0"/>
              </a:rPr>
              <a:t>Hoşlanmadığımız bir insanın söylediklerini dinlemekte zorlanırız.</a:t>
            </a:r>
          </a:p>
          <a:p>
            <a:pPr eaLnBrk="1" hangingPunct="1"/>
            <a:r>
              <a:rPr lang="tr-TR" smtClean="0">
                <a:cs typeface="Times New Roman" pitchFamily="18" charset="0"/>
              </a:rPr>
              <a:t>Karşımızdaki daha sözüne başlar başlamaz cevap hazırlamaya başladığımız için ne dediğini duyamayız.</a:t>
            </a:r>
            <a:r>
              <a:rPr lang="tr-TR" smtClean="0"/>
              <a:t> </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684213" y="620713"/>
            <a:ext cx="7791450" cy="752475"/>
          </a:xfrm>
        </p:spPr>
        <p:txBody>
          <a:bodyPr rtlCol="0">
            <a:normAutofit fontScale="90000"/>
          </a:bodyPr>
          <a:lstStyle/>
          <a:p>
            <a:pPr eaLnBrk="1" fontAlgn="auto" hangingPunct="1">
              <a:spcAft>
                <a:spcPts val="0"/>
              </a:spcAft>
              <a:defRPr/>
            </a:pPr>
            <a:r>
              <a:rPr lang="tr-TR" dirty="0" smtClean="0">
                <a:cs typeface="Times New Roman" pitchFamily="18" charset="0"/>
              </a:rPr>
              <a:t>Nasıl Daha </a:t>
            </a:r>
            <a:r>
              <a:rPr lang="tr-TR" dirty="0">
                <a:cs typeface="Times New Roman" pitchFamily="18" charset="0"/>
              </a:rPr>
              <a:t>İ</a:t>
            </a:r>
            <a:r>
              <a:rPr lang="tr-TR" dirty="0" smtClean="0">
                <a:cs typeface="Times New Roman" pitchFamily="18" charset="0"/>
              </a:rPr>
              <a:t>yi Dinleriz?</a:t>
            </a:r>
            <a:r>
              <a:rPr lang="tr-TR" dirty="0" smtClean="0"/>
              <a:t> </a:t>
            </a:r>
            <a:endParaRPr lang="tr-TR" dirty="0"/>
          </a:p>
        </p:txBody>
      </p:sp>
      <p:sp>
        <p:nvSpPr>
          <p:cNvPr id="91138" name="Rectangle 3"/>
          <p:cNvSpPr>
            <a:spLocks noGrp="1" noChangeArrowheads="1"/>
          </p:cNvSpPr>
          <p:nvPr>
            <p:ph idx="1"/>
          </p:nvPr>
        </p:nvSpPr>
        <p:spPr>
          <a:xfrm>
            <a:off x="250825" y="2565400"/>
            <a:ext cx="8305800" cy="3959225"/>
          </a:xfrm>
        </p:spPr>
        <p:txBody>
          <a:bodyPr/>
          <a:lstStyle/>
          <a:p>
            <a:pPr eaLnBrk="1" hangingPunct="1"/>
            <a:r>
              <a:rPr lang="tr-TR" sz="2800" smtClean="0">
                <a:cs typeface="Times New Roman" pitchFamily="18" charset="0"/>
              </a:rPr>
              <a:t>Konuşurken dinleyemezsiniz konuşmayı kesin ve dinlemeye istekli olduğunuzu gösterin</a:t>
            </a:r>
          </a:p>
          <a:p>
            <a:pPr eaLnBrk="1" hangingPunct="1"/>
            <a:r>
              <a:rPr lang="tr-TR" sz="2800" smtClean="0">
                <a:cs typeface="Times New Roman" pitchFamily="18" charset="0"/>
              </a:rPr>
              <a:t>Kendinizi konuşanın yerine koyun. Onun bakış açısını, tutumlarını, değerlerini ve yaşını göz önüne alarak anlamaya çalışın</a:t>
            </a:r>
          </a:p>
          <a:p>
            <a:pPr eaLnBrk="1" hangingPunct="1"/>
            <a:r>
              <a:rPr lang="tr-TR" sz="2800" smtClean="0">
                <a:cs typeface="Times New Roman" pitchFamily="18" charset="0"/>
              </a:rPr>
              <a:t>Onu daha iyi anlamak için sorular sorun.</a:t>
            </a:r>
          </a:p>
          <a:p>
            <a:pPr eaLnBrk="1" hangingPunct="1"/>
            <a:r>
              <a:rPr lang="tr-TR" sz="2800" smtClean="0">
                <a:cs typeface="Times New Roman" pitchFamily="18" charset="0"/>
              </a:rPr>
              <a:t>Dikkatinizi konuşulanlara v</a:t>
            </a:r>
            <a:r>
              <a:rPr lang="tr-TR" sz="2800" smtClean="0">
                <a:latin typeface="Times New Roman" pitchFamily="18" charset="0"/>
              </a:rPr>
              <a:t>e</a:t>
            </a:r>
            <a:r>
              <a:rPr lang="tr-TR" sz="2800" smtClean="0">
                <a:cs typeface="Times New Roman" pitchFamily="18" charset="0"/>
              </a:rPr>
              <a:t>rip,duygularınızı kontrol etmeye çalışın</a:t>
            </a:r>
            <a:r>
              <a:rPr lang="tr-TR" sz="2800" smtClean="0"/>
              <a:t> </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ChangeArrowheads="1"/>
          </p:cNvSpPr>
          <p:nvPr>
            <p:ph type="title"/>
          </p:nvPr>
        </p:nvSpPr>
        <p:spPr>
          <a:xfrm>
            <a:off x="0" y="404813"/>
            <a:ext cx="8943975" cy="1524000"/>
          </a:xfrm>
        </p:spPr>
        <p:txBody>
          <a:bodyPr/>
          <a:lstStyle/>
          <a:p>
            <a:pPr eaLnBrk="1" hangingPunct="1"/>
            <a:r>
              <a:rPr lang="tr-TR" sz="4000" smtClean="0">
                <a:cs typeface="Times New Roman" pitchFamily="18" charset="0"/>
              </a:rPr>
              <a:t>Genellikle Çocuklarımızı Nasıl Dinleriz?</a:t>
            </a:r>
            <a:endParaRPr lang="tr-TR" sz="4000" smtClean="0"/>
          </a:p>
        </p:txBody>
      </p:sp>
      <p:sp>
        <p:nvSpPr>
          <p:cNvPr id="118787" name="Rectangle 3"/>
          <p:cNvSpPr>
            <a:spLocks noGrp="1" noChangeArrowheads="1"/>
          </p:cNvSpPr>
          <p:nvPr>
            <p:ph idx="1"/>
          </p:nvPr>
        </p:nvSpPr>
        <p:spPr>
          <a:xfrm>
            <a:off x="611188" y="2465388"/>
            <a:ext cx="8305800" cy="4392612"/>
          </a:xfrm>
        </p:spPr>
        <p:txBody>
          <a:bodyPr rtlCol="0">
            <a:normAutofit fontScale="92500"/>
          </a:bodyPr>
          <a:lstStyle/>
          <a:p>
            <a:pPr marL="274320" indent="-274320" eaLnBrk="1" fontAlgn="auto" hangingPunct="1">
              <a:spcAft>
                <a:spcPts val="0"/>
              </a:spcAft>
              <a:buFontTx/>
              <a:buNone/>
              <a:defRPr/>
            </a:pPr>
            <a:r>
              <a:rPr lang="tr-TR" sz="2800" dirty="0">
                <a:cs typeface="Times New Roman" pitchFamily="18" charset="0"/>
              </a:rPr>
              <a:t>* Çocuğun </a:t>
            </a:r>
            <a:r>
              <a:rPr lang="tr-TR" sz="2800" u="sng" dirty="0">
                <a:cs typeface="Times New Roman" pitchFamily="18" charset="0"/>
              </a:rPr>
              <a:t>duygu ve fikirlerini </a:t>
            </a:r>
            <a:r>
              <a:rPr lang="tr-TR" sz="2800" u="sng" dirty="0" smtClean="0">
                <a:cs typeface="Times New Roman" pitchFamily="18" charset="0"/>
              </a:rPr>
              <a:t>dinlemeyiz, başka </a:t>
            </a:r>
            <a:r>
              <a:rPr lang="tr-TR" sz="2800" u="sng" dirty="0">
                <a:cs typeface="Times New Roman" pitchFamily="18" charset="0"/>
              </a:rPr>
              <a:t>şeylerle ilgileniriz</a:t>
            </a:r>
            <a:r>
              <a:rPr lang="tr-TR" sz="2800" dirty="0">
                <a:cs typeface="Times New Roman" pitchFamily="18" charset="0"/>
              </a:rPr>
              <a:t>.      </a:t>
            </a:r>
          </a:p>
          <a:p>
            <a:pPr marL="274320" indent="-274320" eaLnBrk="1" fontAlgn="auto" hangingPunct="1">
              <a:spcAft>
                <a:spcPts val="0"/>
              </a:spcAft>
              <a:buFontTx/>
              <a:buNone/>
              <a:defRPr/>
            </a:pPr>
            <a:r>
              <a:rPr lang="tr-TR" sz="2800" dirty="0">
                <a:cs typeface="Times New Roman" pitchFamily="18" charset="0"/>
              </a:rPr>
              <a:t>* </a:t>
            </a:r>
            <a:r>
              <a:rPr lang="tr-TR" sz="2800" u="sng" dirty="0">
                <a:cs typeface="Times New Roman" pitchFamily="18" charset="0"/>
              </a:rPr>
              <a:t>Kendi fikirlerimizi kabul etmeye zorlarız</a:t>
            </a:r>
            <a:r>
              <a:rPr lang="tr-TR" sz="2800" dirty="0">
                <a:cs typeface="Times New Roman" pitchFamily="18" charset="0"/>
              </a:rPr>
              <a:t>.</a:t>
            </a:r>
          </a:p>
          <a:p>
            <a:pPr marL="274320" indent="-274320" eaLnBrk="1" fontAlgn="auto" hangingPunct="1">
              <a:spcAft>
                <a:spcPts val="0"/>
              </a:spcAft>
              <a:buFontTx/>
              <a:buNone/>
              <a:defRPr/>
            </a:pPr>
            <a:r>
              <a:rPr lang="tr-TR" sz="2800" dirty="0">
                <a:cs typeface="Times New Roman" pitchFamily="18" charset="0"/>
              </a:rPr>
              <a:t>* Sonuçta çocuğun hislerini belirtmeye çalış</a:t>
            </a:r>
          </a:p>
          <a:p>
            <a:pPr marL="274320" indent="-274320" eaLnBrk="1" fontAlgn="auto" hangingPunct="1">
              <a:spcAft>
                <a:spcPts val="0"/>
              </a:spcAft>
              <a:buFontTx/>
              <a:buNone/>
              <a:defRPr/>
            </a:pPr>
            <a:r>
              <a:rPr lang="tr-TR" sz="2800" dirty="0">
                <a:cs typeface="Times New Roman" pitchFamily="18" charset="0"/>
              </a:rPr>
              <a:t>   tığı konuşma, </a:t>
            </a:r>
            <a:r>
              <a:rPr lang="tr-TR" sz="2800" u="sng" dirty="0">
                <a:cs typeface="Times New Roman" pitchFamily="18" charset="0"/>
              </a:rPr>
              <a:t>tartışmaya dönüşür</a:t>
            </a:r>
            <a:r>
              <a:rPr lang="tr-TR" sz="2800" dirty="0">
                <a:cs typeface="Times New Roman" pitchFamily="18" charset="0"/>
              </a:rPr>
              <a:t>.</a:t>
            </a:r>
          </a:p>
          <a:p>
            <a:pPr marL="274320" indent="-274320" eaLnBrk="1" fontAlgn="auto" hangingPunct="1">
              <a:spcAft>
                <a:spcPts val="0"/>
              </a:spcAft>
              <a:buFontTx/>
              <a:buNone/>
              <a:defRPr/>
            </a:pPr>
            <a:r>
              <a:rPr lang="tr-TR" sz="2800" dirty="0">
                <a:cs typeface="Times New Roman" pitchFamily="18" charset="0"/>
              </a:rPr>
              <a:t>* Çocuğun derdini dinlemeden ona </a:t>
            </a:r>
            <a:r>
              <a:rPr lang="tr-TR" sz="2800" u="sng" dirty="0">
                <a:cs typeface="Times New Roman" pitchFamily="18" charset="0"/>
              </a:rPr>
              <a:t>öğüt </a:t>
            </a:r>
          </a:p>
          <a:p>
            <a:pPr marL="274320" indent="-274320" eaLnBrk="1" fontAlgn="auto" hangingPunct="1">
              <a:spcAft>
                <a:spcPts val="0"/>
              </a:spcAft>
              <a:buFontTx/>
              <a:buNone/>
              <a:defRPr/>
            </a:pPr>
            <a:r>
              <a:rPr lang="tr-TR" sz="2800" u="sng" dirty="0">
                <a:cs typeface="Times New Roman" pitchFamily="18" charset="0"/>
              </a:rPr>
              <a:t>   verir</a:t>
            </a:r>
            <a:r>
              <a:rPr lang="tr-TR" sz="2800" dirty="0">
                <a:cs typeface="Times New Roman" pitchFamily="18" charset="0"/>
              </a:rPr>
              <a:t> , sonra da tehdit ederiz. </a:t>
            </a:r>
          </a:p>
          <a:p>
            <a:pPr marL="274320" indent="-274320" eaLnBrk="1" fontAlgn="auto" hangingPunct="1">
              <a:spcAft>
                <a:spcPts val="0"/>
              </a:spcAft>
              <a:buFontTx/>
              <a:buNone/>
              <a:defRPr/>
            </a:pPr>
            <a:r>
              <a:rPr lang="tr-TR" sz="2800" dirty="0">
                <a:cs typeface="Times New Roman" pitchFamily="18" charset="0"/>
              </a:rPr>
              <a:t>* Çocuk hırçınlaşır</a:t>
            </a:r>
            <a:r>
              <a:rPr lang="tr-TR" sz="2800" dirty="0" smtClean="0">
                <a:cs typeface="Times New Roman" pitchFamily="18" charset="0"/>
              </a:rPr>
              <a:t>, biz </a:t>
            </a:r>
            <a:r>
              <a:rPr lang="tr-TR" sz="2800" dirty="0">
                <a:cs typeface="Times New Roman" pitchFamily="18" charset="0"/>
              </a:rPr>
              <a:t>de çocuğu yaramazlıkla </a:t>
            </a:r>
            <a:r>
              <a:rPr lang="tr-TR" sz="2800" u="sng" dirty="0">
                <a:cs typeface="Times New Roman" pitchFamily="18" charset="0"/>
              </a:rPr>
              <a:t>suçlarız.</a:t>
            </a:r>
          </a:p>
          <a:p>
            <a:pPr marL="274320" indent="-274320" eaLnBrk="1" fontAlgn="auto" hangingPunct="1">
              <a:spcAft>
                <a:spcPts val="0"/>
              </a:spcAft>
              <a:buFontTx/>
              <a:buNone/>
              <a:defRPr/>
            </a:pPr>
            <a:r>
              <a:rPr lang="tr-TR" sz="2800" b="1" dirty="0">
                <a:cs typeface="Times New Roman" pitchFamily="18" charset="0"/>
              </a:rPr>
              <a:t>   </a:t>
            </a:r>
          </a:p>
          <a:p>
            <a:pPr marL="274320" indent="-274320" eaLnBrk="1" fontAlgn="auto" hangingPunct="1">
              <a:spcAft>
                <a:spcPts val="0"/>
              </a:spcAft>
              <a:buFontTx/>
              <a:buNone/>
              <a:defRPr/>
            </a:pPr>
            <a:endParaRPr lang="tr-TR" sz="2800" b="1"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ChangeArrowheads="1"/>
          </p:cNvSpPr>
          <p:nvPr>
            <p:ph type="title"/>
          </p:nvPr>
        </p:nvSpPr>
        <p:spPr>
          <a:xfrm>
            <a:off x="30163" y="620713"/>
            <a:ext cx="8943975" cy="838200"/>
          </a:xfrm>
        </p:spPr>
        <p:txBody>
          <a:bodyPr>
            <a:normAutofit fontScale="90000"/>
          </a:bodyPr>
          <a:lstStyle/>
          <a:p>
            <a:pPr eaLnBrk="1" hangingPunct="1"/>
            <a:r>
              <a:rPr lang="tr-TR" sz="3600" smtClean="0">
                <a:cs typeface="Times New Roman" pitchFamily="18" charset="0"/>
              </a:rPr>
              <a:t>Dinlenmeyen Çocuklar Neler Hisseder, </a:t>
            </a:r>
            <a:br>
              <a:rPr lang="tr-TR" sz="3600" smtClean="0">
                <a:cs typeface="Times New Roman" pitchFamily="18" charset="0"/>
              </a:rPr>
            </a:br>
            <a:r>
              <a:rPr lang="tr-TR" sz="3600" smtClean="0">
                <a:cs typeface="Times New Roman" pitchFamily="18" charset="0"/>
              </a:rPr>
              <a:t>Nasıl Davranışlar Sergiler?</a:t>
            </a:r>
            <a:endParaRPr lang="tr-TR" sz="3600" smtClean="0"/>
          </a:p>
        </p:txBody>
      </p:sp>
      <p:sp>
        <p:nvSpPr>
          <p:cNvPr id="119811" name="Rectangle 3"/>
          <p:cNvSpPr>
            <a:spLocks noGrp="1" noChangeArrowheads="1"/>
          </p:cNvSpPr>
          <p:nvPr>
            <p:ph idx="1"/>
          </p:nvPr>
        </p:nvSpPr>
        <p:spPr>
          <a:xfrm>
            <a:off x="539750" y="2492375"/>
            <a:ext cx="8229600" cy="4340225"/>
          </a:xfrm>
        </p:spPr>
        <p:txBody>
          <a:bodyPr rtlCol="0">
            <a:normAutofit fontScale="92500" lnSpcReduction="10000"/>
          </a:bodyPr>
          <a:lstStyle/>
          <a:p>
            <a:pPr marL="274320" indent="-274320" eaLnBrk="1" fontAlgn="auto" hangingPunct="1">
              <a:lnSpc>
                <a:spcPct val="90000"/>
              </a:lnSpc>
              <a:spcAft>
                <a:spcPts val="0"/>
              </a:spcAft>
              <a:defRPr/>
            </a:pPr>
            <a:r>
              <a:rPr lang="tr-TR" dirty="0">
                <a:cs typeface="Times New Roman" pitchFamily="18" charset="0"/>
              </a:rPr>
              <a:t>Çocuklar kendilerini </a:t>
            </a:r>
            <a:r>
              <a:rPr lang="tr-TR" u="sng" dirty="0">
                <a:cs typeface="Times New Roman" pitchFamily="18" charset="0"/>
              </a:rPr>
              <a:t>önemsenmemiş</a:t>
            </a:r>
            <a:r>
              <a:rPr lang="tr-TR" dirty="0">
                <a:cs typeface="Times New Roman" pitchFamily="18" charset="0"/>
              </a:rPr>
              <a:t> ve </a:t>
            </a:r>
            <a:r>
              <a:rPr lang="tr-TR" u="sng" dirty="0">
                <a:cs typeface="Times New Roman" pitchFamily="18" charset="0"/>
              </a:rPr>
              <a:t>dışlanmış</a:t>
            </a:r>
            <a:r>
              <a:rPr lang="tr-TR" dirty="0">
                <a:cs typeface="Times New Roman" pitchFamily="18" charset="0"/>
              </a:rPr>
              <a:t> hissederler</a:t>
            </a:r>
            <a:r>
              <a:rPr lang="tr-TR" dirty="0" smtClean="0">
                <a:cs typeface="Times New Roman" pitchFamily="18" charset="0"/>
              </a:rPr>
              <a:t>, </a:t>
            </a:r>
            <a:r>
              <a:rPr lang="tr-TR" u="sng" dirty="0" smtClean="0">
                <a:cs typeface="Times New Roman" pitchFamily="18" charset="0"/>
              </a:rPr>
              <a:t>güvensiz</a:t>
            </a:r>
            <a:r>
              <a:rPr lang="tr-TR" dirty="0" smtClean="0">
                <a:cs typeface="Times New Roman" pitchFamily="18" charset="0"/>
              </a:rPr>
              <a:t> </a:t>
            </a:r>
            <a:r>
              <a:rPr lang="tr-TR" dirty="0">
                <a:cs typeface="Times New Roman" pitchFamily="18" charset="0"/>
              </a:rPr>
              <a:t>olurlar.</a:t>
            </a:r>
          </a:p>
          <a:p>
            <a:pPr marL="274320" indent="-274320" eaLnBrk="1" fontAlgn="auto" hangingPunct="1">
              <a:lnSpc>
                <a:spcPct val="90000"/>
              </a:lnSpc>
              <a:spcAft>
                <a:spcPts val="0"/>
              </a:spcAft>
              <a:defRPr/>
            </a:pPr>
            <a:r>
              <a:rPr lang="tr-TR" dirty="0">
                <a:cs typeface="Times New Roman" pitchFamily="18" charset="0"/>
              </a:rPr>
              <a:t>Ayrıca dinlenmedikleri için konuşma ihtiyacı hissetseler bile </a:t>
            </a:r>
            <a:r>
              <a:rPr lang="tr-TR" u="sng" dirty="0">
                <a:cs typeface="Times New Roman" pitchFamily="18" charset="0"/>
              </a:rPr>
              <a:t>konuşmamayı tercih edecekler</a:t>
            </a:r>
            <a:r>
              <a:rPr lang="tr-TR" dirty="0">
                <a:cs typeface="Times New Roman" pitchFamily="18" charset="0"/>
              </a:rPr>
              <a:t> veya annelerine </a:t>
            </a:r>
            <a:r>
              <a:rPr lang="tr-TR" u="sng" dirty="0">
                <a:cs typeface="Times New Roman" pitchFamily="18" charset="0"/>
              </a:rPr>
              <a:t>dertlerini anlatana kadar sürekli </a:t>
            </a:r>
            <a:r>
              <a:rPr lang="tr-TR" u="sng" dirty="0" smtClean="0">
                <a:cs typeface="Times New Roman" pitchFamily="18" charset="0"/>
              </a:rPr>
              <a:t>pe</a:t>
            </a:r>
            <a:r>
              <a:rPr lang="tr-TR" u="sng" dirty="0" smtClean="0">
                <a:cs typeface="Times New Roman" pitchFamily="18" charset="0"/>
              </a:rPr>
              <a:t>ş</a:t>
            </a:r>
            <a:r>
              <a:rPr lang="tr-TR" u="sng" dirty="0" smtClean="0">
                <a:cs typeface="Times New Roman" pitchFamily="18" charset="0"/>
              </a:rPr>
              <a:t>lerinden </a:t>
            </a:r>
            <a:r>
              <a:rPr lang="tr-TR" u="sng" dirty="0">
                <a:cs typeface="Times New Roman" pitchFamily="18" charset="0"/>
              </a:rPr>
              <a:t>koşacaklar.</a:t>
            </a:r>
          </a:p>
          <a:p>
            <a:pPr marL="274320" indent="-274320" eaLnBrk="1" fontAlgn="auto" hangingPunct="1">
              <a:lnSpc>
                <a:spcPct val="90000"/>
              </a:lnSpc>
              <a:spcAft>
                <a:spcPts val="0"/>
              </a:spcAft>
              <a:defRPr/>
            </a:pPr>
            <a:r>
              <a:rPr lang="tr-TR" dirty="0">
                <a:cs typeface="Times New Roman" pitchFamily="18" charset="0"/>
              </a:rPr>
              <a:t>Sözle kendilerini ifade etme fırsatı verilmediği için duygularını </a:t>
            </a:r>
            <a:r>
              <a:rPr lang="tr-TR" u="sng" dirty="0">
                <a:cs typeface="Times New Roman" pitchFamily="18" charset="0"/>
              </a:rPr>
              <a:t>hırçın ve saldırgan davranışlarla ifade ederler.</a:t>
            </a:r>
          </a:p>
          <a:p>
            <a:pPr marL="274320" indent="-274320" eaLnBrk="1" fontAlgn="auto" hangingPunct="1">
              <a:lnSpc>
                <a:spcPct val="90000"/>
              </a:lnSpc>
              <a:spcAft>
                <a:spcPts val="0"/>
              </a:spcAft>
              <a:defRPr/>
            </a:pPr>
            <a:r>
              <a:rPr lang="tr-TR" u="sng" dirty="0">
                <a:cs typeface="Times New Roman" pitchFamily="18" charset="0"/>
              </a:rPr>
              <a:t>Dertlerini aile dışından başkaları ile paylaşmaya çalışırlar.</a:t>
            </a:r>
          </a:p>
          <a:p>
            <a:pPr marL="274320" indent="-274320" eaLnBrk="1" fontAlgn="auto" hangingPunct="1">
              <a:lnSpc>
                <a:spcPct val="90000"/>
              </a:lnSpc>
              <a:spcAft>
                <a:spcPts val="0"/>
              </a:spcAft>
              <a:defRPr/>
            </a:pPr>
            <a:r>
              <a:rPr lang="tr-TR" u="sng" dirty="0">
                <a:cs typeface="Times New Roman" pitchFamily="18" charset="0"/>
              </a:rPr>
              <a:t>Dilleri gelişmez</a:t>
            </a:r>
            <a:r>
              <a:rPr lang="tr-TR" dirty="0">
                <a:cs typeface="Times New Roman" pitchFamily="18" charset="0"/>
              </a:rPr>
              <a:t>.</a:t>
            </a:r>
          </a:p>
          <a:p>
            <a:pPr marL="274320" indent="-274320" eaLnBrk="1" fontAlgn="auto" hangingPunct="1">
              <a:lnSpc>
                <a:spcPct val="90000"/>
              </a:lnSpc>
              <a:spcAft>
                <a:spcPts val="0"/>
              </a:spcAft>
              <a:defRPr/>
            </a:pPr>
            <a:r>
              <a:rPr lang="tr-TR" u="sng" dirty="0">
                <a:cs typeface="Times New Roman" pitchFamily="18" charset="0"/>
              </a:rPr>
              <a:t>Başkalarının onun için karar vermesini bekleyen çocuklar olurlar</a:t>
            </a:r>
            <a:r>
              <a:rPr lang="tr-TR" dirty="0">
                <a:cs typeface="Times New Roman" pitchFamily="18" charset="0"/>
              </a:rPr>
              <a:t>.</a:t>
            </a:r>
          </a:p>
          <a:p>
            <a:pPr marL="274320" indent="-274320" eaLnBrk="1" fontAlgn="auto" hangingPunct="1">
              <a:lnSpc>
                <a:spcPct val="90000"/>
              </a:lnSpc>
              <a:spcAft>
                <a:spcPts val="0"/>
              </a:spcAft>
              <a:buFontTx/>
              <a:buNone/>
              <a:defRPr/>
            </a:pPr>
            <a:r>
              <a:rPr lang="tr-TR" dirty="0">
                <a:cs typeface="Times New Roman" pitchFamily="18" charset="0"/>
              </a:rPr>
              <a:t>   Siz bir şeyler anlatırken nasıl dinlenmek istersiniz?</a:t>
            </a:r>
          </a:p>
          <a:p>
            <a:pPr marL="274320" indent="-274320" eaLnBrk="1" fontAlgn="auto" hangingPunct="1">
              <a:lnSpc>
                <a:spcPct val="90000"/>
              </a:lnSpc>
              <a:spcAft>
                <a:spcPts val="0"/>
              </a:spcAft>
              <a:defRPr/>
            </a:pPr>
            <a:endParaRPr lang="tr-TR" b="1"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ChangeArrowheads="1"/>
          </p:cNvSpPr>
          <p:nvPr>
            <p:ph type="title"/>
          </p:nvPr>
        </p:nvSpPr>
        <p:spPr>
          <a:xfrm>
            <a:off x="685800" y="457200"/>
            <a:ext cx="7793038" cy="1143000"/>
          </a:xfrm>
        </p:spPr>
        <p:txBody>
          <a:bodyPr>
            <a:normAutofit/>
          </a:bodyPr>
          <a:lstStyle/>
          <a:p>
            <a:pPr eaLnBrk="1" hangingPunct="1"/>
            <a:r>
              <a:rPr lang="tr-TR" sz="3200" b="1" smtClean="0">
                <a:cs typeface="Times New Roman" pitchFamily="18" charset="0"/>
              </a:rPr>
              <a:t>Çocukları Daha Etkili Dinlemek İçin Biz Neler Yapabiliriz? Onu Nasıl Dinlemeliyiz?</a:t>
            </a:r>
          </a:p>
        </p:txBody>
      </p:sp>
      <p:sp>
        <p:nvSpPr>
          <p:cNvPr id="94210" name="Rectangle 3"/>
          <p:cNvSpPr>
            <a:spLocks noGrp="1" noChangeArrowheads="1"/>
          </p:cNvSpPr>
          <p:nvPr>
            <p:ph idx="1"/>
          </p:nvPr>
        </p:nvSpPr>
        <p:spPr>
          <a:xfrm>
            <a:off x="500034" y="2071678"/>
            <a:ext cx="8286808" cy="4143404"/>
          </a:xfrm>
        </p:spPr>
        <p:txBody>
          <a:bodyPr>
            <a:normAutofit/>
          </a:bodyPr>
          <a:lstStyle/>
          <a:p>
            <a:pPr eaLnBrk="1" hangingPunct="1">
              <a:buFontTx/>
              <a:buNone/>
            </a:pPr>
            <a:r>
              <a:rPr lang="tr-TR" dirty="0" smtClean="0">
                <a:cs typeface="Times New Roman" pitchFamily="18" charset="0"/>
              </a:rPr>
              <a:t> * Çocuğun ne dediğini dikkatle, </a:t>
            </a:r>
            <a:r>
              <a:rPr lang="tr-TR" u="sng" dirty="0" smtClean="0">
                <a:cs typeface="Times New Roman" pitchFamily="18" charset="0"/>
              </a:rPr>
              <a:t>can kulağı ile dinlemeliyiz.  </a:t>
            </a:r>
          </a:p>
          <a:p>
            <a:pPr eaLnBrk="1" hangingPunct="1">
              <a:buFontTx/>
              <a:buNone/>
            </a:pPr>
            <a:r>
              <a:rPr lang="tr-TR" dirty="0" smtClean="0">
                <a:cs typeface="Times New Roman" pitchFamily="18" charset="0"/>
              </a:rPr>
              <a:t> * </a:t>
            </a:r>
            <a:r>
              <a:rPr lang="tr-TR" u="sng" dirty="0" smtClean="0">
                <a:cs typeface="Times New Roman" pitchFamily="18" charset="0"/>
              </a:rPr>
              <a:t>O anda bir işle uğraşıyorsak onu bırakıp, çocuğa yönelmeliyiz</a:t>
            </a:r>
            <a:r>
              <a:rPr lang="tr-TR" dirty="0" smtClean="0">
                <a:cs typeface="Times New Roman" pitchFamily="18" charset="0"/>
              </a:rPr>
              <a:t>.</a:t>
            </a:r>
          </a:p>
          <a:p>
            <a:pPr eaLnBrk="1" hangingPunct="1">
              <a:buFontTx/>
              <a:buNone/>
            </a:pPr>
            <a:r>
              <a:rPr lang="tr-TR" dirty="0" smtClean="0">
                <a:cs typeface="Times New Roman" pitchFamily="18" charset="0"/>
              </a:rPr>
              <a:t> * Dinleme sırasında </a:t>
            </a:r>
            <a:r>
              <a:rPr lang="tr-TR" u="sng" dirty="0" smtClean="0">
                <a:cs typeface="Times New Roman" pitchFamily="18" charset="0"/>
              </a:rPr>
              <a:t>çocukla aynı hizaya gelip, çocuğun yüzüne bakmalıyız.</a:t>
            </a:r>
          </a:p>
          <a:p>
            <a:pPr eaLnBrk="1" hangingPunct="1">
              <a:buFontTx/>
              <a:buNone/>
            </a:pPr>
            <a:r>
              <a:rPr lang="tr-TR" dirty="0" smtClean="0">
                <a:cs typeface="Times New Roman" pitchFamily="18" charset="0"/>
              </a:rPr>
              <a:t> * </a:t>
            </a:r>
            <a:r>
              <a:rPr lang="tr-TR" u="sng" dirty="0" smtClean="0">
                <a:cs typeface="Times New Roman" pitchFamily="18" charset="0"/>
              </a:rPr>
              <a:t>Hislerini paylaşmalıyız</a:t>
            </a:r>
            <a:r>
              <a:rPr lang="tr-TR" dirty="0" smtClean="0">
                <a:cs typeface="Times New Roman" pitchFamily="18" charset="0"/>
              </a:rPr>
              <a:t>. (Hak vermek gerekmez, bunu hak vermeden de sadece hislerini anladığınızı ona hissettirebilirsiniz)</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Grp="1" noChangeArrowheads="1"/>
          </p:cNvSpPr>
          <p:nvPr>
            <p:ph type="title"/>
          </p:nvPr>
        </p:nvSpPr>
        <p:spPr>
          <a:xfrm>
            <a:off x="611188" y="404813"/>
            <a:ext cx="7793037" cy="1143000"/>
          </a:xfrm>
        </p:spPr>
        <p:txBody>
          <a:bodyPr>
            <a:normAutofit fontScale="90000"/>
          </a:bodyPr>
          <a:lstStyle/>
          <a:p>
            <a:pPr eaLnBrk="1" hangingPunct="1"/>
            <a:r>
              <a:rPr lang="tr-TR" smtClean="0">
                <a:cs typeface="Times New Roman" pitchFamily="18" charset="0"/>
              </a:rPr>
              <a:t>Çocuğa Onu Dinlediğimizi Nasıl Belli Edebiliriz ?</a:t>
            </a:r>
          </a:p>
        </p:txBody>
      </p:sp>
      <p:sp>
        <p:nvSpPr>
          <p:cNvPr id="95234" name="Rectangle 3"/>
          <p:cNvSpPr>
            <a:spLocks noGrp="1" noChangeArrowheads="1"/>
          </p:cNvSpPr>
          <p:nvPr>
            <p:ph idx="1"/>
          </p:nvPr>
        </p:nvSpPr>
        <p:spPr>
          <a:xfrm>
            <a:off x="395288" y="2578100"/>
            <a:ext cx="8153400" cy="4248150"/>
          </a:xfrm>
        </p:spPr>
        <p:txBody>
          <a:bodyPr/>
          <a:lstStyle/>
          <a:p>
            <a:pPr eaLnBrk="1" hangingPunct="1">
              <a:lnSpc>
                <a:spcPct val="90000"/>
              </a:lnSpc>
            </a:pPr>
            <a:r>
              <a:rPr lang="tr-TR" sz="2800" u="sng" smtClean="0">
                <a:cs typeface="Times New Roman" pitchFamily="18" charset="0"/>
              </a:rPr>
              <a:t>Başımızı sallayarak,’evet’,’anlıyorum’,hımm</a:t>
            </a:r>
            <a:r>
              <a:rPr lang="tr-TR" sz="2800" smtClean="0">
                <a:cs typeface="Times New Roman" pitchFamily="18" charset="0"/>
              </a:rPr>
              <a:t>’ gibi kelimelerle çocuğu dinlediğimizi belirtebiliriz ya da çocuğun </a:t>
            </a:r>
            <a:r>
              <a:rPr lang="tr-TR" sz="2800" u="sng" smtClean="0">
                <a:cs typeface="Times New Roman" pitchFamily="18" charset="0"/>
              </a:rPr>
              <a:t>söylediklerini anladığımızı belirten bir tekrar yapabiliriz.</a:t>
            </a:r>
          </a:p>
          <a:p>
            <a:pPr eaLnBrk="1" hangingPunct="1">
              <a:lnSpc>
                <a:spcPct val="90000"/>
              </a:lnSpc>
            </a:pPr>
            <a:endParaRPr lang="tr-TR" sz="2800" u="sng" smtClean="0">
              <a:cs typeface="Times New Roman" pitchFamily="18" charset="0"/>
            </a:endParaRPr>
          </a:p>
          <a:p>
            <a:pPr eaLnBrk="1" hangingPunct="1">
              <a:lnSpc>
                <a:spcPct val="90000"/>
              </a:lnSpc>
            </a:pPr>
            <a:r>
              <a:rPr lang="tr-TR" sz="2800" u="sng" smtClean="0">
                <a:cs typeface="Times New Roman" pitchFamily="18" charset="0"/>
              </a:rPr>
              <a:t>Çocuğun duygularını isimlendirerek</a:t>
            </a:r>
            <a:r>
              <a:rPr lang="tr-TR" sz="2800" smtClean="0">
                <a:cs typeface="Times New Roman" pitchFamily="18" charset="0"/>
              </a:rPr>
              <a:t>, duygularını ifade etmesine yardımcı olabiliriz.</a:t>
            </a:r>
          </a:p>
          <a:p>
            <a:pPr eaLnBrk="1" hangingPunct="1">
              <a:lnSpc>
                <a:spcPct val="90000"/>
              </a:lnSpc>
            </a:pPr>
            <a:endParaRPr lang="tr-TR" sz="2800" smtClean="0">
              <a:cs typeface="Times New Roman" pitchFamily="18" charset="0"/>
            </a:endParaRPr>
          </a:p>
          <a:p>
            <a:pPr eaLnBrk="1" hangingPunct="1">
              <a:lnSpc>
                <a:spcPct val="90000"/>
              </a:lnSpc>
            </a:pPr>
            <a:r>
              <a:rPr lang="tr-TR" sz="2800" u="sng" smtClean="0">
                <a:cs typeface="Times New Roman" pitchFamily="18" charset="0"/>
              </a:rPr>
              <a:t>Çocuğun isteklerini hayalinde canlandırabiliriz</a:t>
            </a:r>
            <a:r>
              <a:rPr lang="tr-TR" sz="2800" smtClean="0">
                <a:cs typeface="Times New Roman" pitchFamily="18" charset="0"/>
              </a:rPr>
              <a:t>.   </a:t>
            </a:r>
            <a:r>
              <a:rPr lang="tr-TR" sz="2800" b="1" smtClean="0">
                <a:cs typeface="Times New Roman" pitchFamily="18" charset="0"/>
              </a:rPr>
              <a:t>                                                        </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2"/>
          <p:cNvSpPr>
            <a:spLocks noGrp="1" noChangeArrowheads="1"/>
          </p:cNvSpPr>
          <p:nvPr>
            <p:ph type="title"/>
          </p:nvPr>
        </p:nvSpPr>
        <p:spPr>
          <a:xfrm>
            <a:off x="250825" y="549275"/>
            <a:ext cx="8763000" cy="914400"/>
          </a:xfrm>
        </p:spPr>
        <p:txBody>
          <a:bodyPr/>
          <a:lstStyle/>
          <a:p>
            <a:pPr eaLnBrk="1" hangingPunct="1"/>
            <a:r>
              <a:rPr lang="tr-TR" sz="4000" smtClean="0">
                <a:cs typeface="Times New Roman" pitchFamily="18" charset="0"/>
              </a:rPr>
              <a:t>Dinlenen Çocuk Nasıl Olur ?</a:t>
            </a:r>
          </a:p>
        </p:txBody>
      </p:sp>
      <p:sp>
        <p:nvSpPr>
          <p:cNvPr id="96258" name="Rectangle 3"/>
          <p:cNvSpPr>
            <a:spLocks noGrp="1" noChangeArrowheads="1"/>
          </p:cNvSpPr>
          <p:nvPr>
            <p:ph idx="1"/>
          </p:nvPr>
        </p:nvSpPr>
        <p:spPr>
          <a:xfrm>
            <a:off x="539750" y="1844675"/>
            <a:ext cx="8153400" cy="4325938"/>
          </a:xfrm>
        </p:spPr>
        <p:txBody>
          <a:bodyPr>
            <a:normAutofit lnSpcReduction="10000"/>
          </a:bodyPr>
          <a:lstStyle/>
          <a:p>
            <a:pPr eaLnBrk="1" hangingPunct="1">
              <a:lnSpc>
                <a:spcPct val="80000"/>
              </a:lnSpc>
            </a:pPr>
            <a:r>
              <a:rPr lang="tr-TR" sz="2800" smtClean="0">
                <a:cs typeface="Times New Roman" pitchFamily="18" charset="0"/>
              </a:rPr>
              <a:t>Çocuğun </a:t>
            </a:r>
            <a:r>
              <a:rPr lang="tr-TR" sz="2800" u="sng" smtClean="0">
                <a:cs typeface="Times New Roman" pitchFamily="18" charset="0"/>
              </a:rPr>
              <a:t>konuşma yeteneği gelişir</a:t>
            </a:r>
            <a:r>
              <a:rPr lang="tr-TR" sz="2800" smtClean="0">
                <a:cs typeface="Times New Roman" pitchFamily="18" charset="0"/>
              </a:rPr>
              <a:t>, </a:t>
            </a:r>
            <a:r>
              <a:rPr lang="tr-TR" sz="2800" u="sng" smtClean="0">
                <a:cs typeface="Times New Roman" pitchFamily="18" charset="0"/>
              </a:rPr>
              <a:t>kendini daha iyi ifade etmesini öğrenir,</a:t>
            </a:r>
            <a:r>
              <a:rPr lang="tr-TR" sz="2800" smtClean="0">
                <a:cs typeface="Times New Roman" pitchFamily="18" charset="0"/>
              </a:rPr>
              <a:t> </a:t>
            </a:r>
            <a:r>
              <a:rPr lang="tr-TR" sz="2800" u="sng" smtClean="0">
                <a:cs typeface="Times New Roman" pitchFamily="18" charset="0"/>
              </a:rPr>
              <a:t>kelime bilgisi zenginleşir</a:t>
            </a:r>
            <a:r>
              <a:rPr lang="tr-TR" sz="2800" smtClean="0">
                <a:cs typeface="Times New Roman" pitchFamily="18" charset="0"/>
              </a:rPr>
              <a:t>.</a:t>
            </a:r>
          </a:p>
          <a:p>
            <a:pPr eaLnBrk="1" hangingPunct="1">
              <a:lnSpc>
                <a:spcPct val="80000"/>
              </a:lnSpc>
            </a:pPr>
            <a:r>
              <a:rPr lang="tr-TR" sz="2800" smtClean="0">
                <a:cs typeface="Times New Roman" pitchFamily="18" charset="0"/>
              </a:rPr>
              <a:t>Çocuğun bir derdi varsa, bunu davranışla göstermek yerine (saldırganlık, ağlamak, aksilik) </a:t>
            </a:r>
            <a:r>
              <a:rPr lang="tr-TR" sz="2800" u="sng" smtClean="0">
                <a:cs typeface="Times New Roman" pitchFamily="18" charset="0"/>
              </a:rPr>
              <a:t>sözle ifade ederek rahatlar</a:t>
            </a:r>
            <a:r>
              <a:rPr lang="tr-TR" sz="2800" smtClean="0">
                <a:cs typeface="Times New Roman" pitchFamily="18" charset="0"/>
              </a:rPr>
              <a:t>, bu da hırçınlaşmasına aksileşmesine veya içine kapanıp üzülmesine veya kavga çıkarmasına engel olabilir.</a:t>
            </a:r>
          </a:p>
          <a:p>
            <a:pPr eaLnBrk="1" hangingPunct="1">
              <a:lnSpc>
                <a:spcPct val="80000"/>
              </a:lnSpc>
            </a:pPr>
            <a:r>
              <a:rPr lang="tr-TR" sz="2800" smtClean="0">
                <a:cs typeface="Times New Roman" pitchFamily="18" charset="0"/>
              </a:rPr>
              <a:t>Söylemek istedikleri dinlenen çocuğun </a:t>
            </a:r>
            <a:r>
              <a:rPr lang="tr-TR" sz="2800" u="sng" smtClean="0">
                <a:cs typeface="Times New Roman" pitchFamily="18" charset="0"/>
              </a:rPr>
              <a:t>kişiliği gelişir,kendine güveni artar.</a:t>
            </a:r>
          </a:p>
          <a:p>
            <a:pPr eaLnBrk="1" hangingPunct="1">
              <a:lnSpc>
                <a:spcPct val="80000"/>
              </a:lnSpc>
            </a:pPr>
            <a:r>
              <a:rPr lang="tr-TR" sz="2800" u="sng" smtClean="0">
                <a:cs typeface="Times New Roman" pitchFamily="18" charset="0"/>
              </a:rPr>
              <a:t>Çocuk ile anne arasında bir yakınlık doğar</a:t>
            </a:r>
            <a:r>
              <a:rPr lang="tr-TR" sz="2800" smtClean="0">
                <a:cs typeface="Times New Roman" pitchFamily="18" charset="0"/>
              </a:rPr>
              <a:t>, çocuk annenin sözünü daha istekli dinler, ona danışır.</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pPr eaLnBrk="1" hangingPunct="1"/>
            <a:r>
              <a:rPr lang="tr-TR" sz="4000" dirty="0" smtClean="0">
                <a:solidFill>
                  <a:srgbClr val="FF0000"/>
                </a:solidFill>
              </a:rPr>
              <a:t>Travma/Zorlu Yaşam Olayları</a:t>
            </a:r>
          </a:p>
        </p:txBody>
      </p:sp>
      <p:sp>
        <p:nvSpPr>
          <p:cNvPr id="4101" name="Rectangle 3"/>
          <p:cNvSpPr>
            <a:spLocks noGrp="1" noChangeArrowheads="1"/>
          </p:cNvSpPr>
          <p:nvPr>
            <p:ph idx="1"/>
          </p:nvPr>
        </p:nvSpPr>
        <p:spPr>
          <a:xfrm>
            <a:off x="827088" y="2276475"/>
            <a:ext cx="7772400" cy="4114800"/>
          </a:xfrm>
        </p:spPr>
        <p:txBody>
          <a:bodyPr rtlCol="0">
            <a:normAutofit/>
          </a:bodyPr>
          <a:lstStyle/>
          <a:p>
            <a:pPr marL="274320" indent="-274320" eaLnBrk="1" fontAlgn="auto" hangingPunct="1">
              <a:spcAft>
                <a:spcPts val="0"/>
              </a:spcAft>
              <a:buFont typeface="Symbol" pitchFamily="18" charset="2"/>
              <a:buChar char="·"/>
              <a:defRPr/>
            </a:pPr>
            <a:r>
              <a:rPr lang="tr-TR" dirty="0" smtClean="0">
                <a:latin typeface="+mj-lt"/>
              </a:rPr>
              <a:t>Yaşamımız için,</a:t>
            </a:r>
          </a:p>
          <a:p>
            <a:pPr marL="274320" indent="-274320" eaLnBrk="1" fontAlgn="auto" hangingPunct="1">
              <a:spcAft>
                <a:spcPts val="0"/>
              </a:spcAft>
              <a:buFont typeface="Symbol" pitchFamily="18" charset="2"/>
              <a:buChar char="·"/>
              <a:defRPr/>
            </a:pPr>
            <a:r>
              <a:rPr lang="tr-TR" dirty="0" smtClean="0">
                <a:latin typeface="+mj-lt"/>
              </a:rPr>
              <a:t>Vücudumuzun bütünlüğü için,</a:t>
            </a:r>
          </a:p>
          <a:p>
            <a:pPr marL="274320" indent="-274320" eaLnBrk="1" fontAlgn="auto" hangingPunct="1">
              <a:spcAft>
                <a:spcPts val="0"/>
              </a:spcAft>
              <a:buFont typeface="Symbol" pitchFamily="18" charset="2"/>
              <a:buChar char="·"/>
              <a:defRPr/>
            </a:pPr>
            <a:r>
              <a:rPr lang="tr-TR" dirty="0" smtClean="0">
                <a:latin typeface="+mj-lt"/>
              </a:rPr>
              <a:t>Sevdiklerimiz için,</a:t>
            </a:r>
          </a:p>
          <a:p>
            <a:pPr marL="274320" indent="-274320" eaLnBrk="1" fontAlgn="auto" hangingPunct="1">
              <a:spcAft>
                <a:spcPts val="0"/>
              </a:spcAft>
              <a:buFont typeface="Symbol" pitchFamily="18" charset="2"/>
              <a:buChar char="·"/>
              <a:defRPr/>
            </a:pPr>
            <a:r>
              <a:rPr lang="tr-TR" dirty="0" smtClean="0">
                <a:latin typeface="+mj-lt"/>
              </a:rPr>
              <a:t>Yaşam ve değer sistemlerimiz için</a:t>
            </a:r>
          </a:p>
          <a:p>
            <a:pPr marL="274320" indent="-274320" eaLnBrk="1" fontAlgn="auto" hangingPunct="1">
              <a:spcAft>
                <a:spcPts val="0"/>
              </a:spcAft>
              <a:buFontTx/>
              <a:buNone/>
              <a:defRPr/>
            </a:pPr>
            <a:endParaRPr lang="tr-TR" dirty="0" smtClean="0">
              <a:latin typeface="+mj-lt"/>
            </a:endParaRPr>
          </a:p>
          <a:p>
            <a:pPr marL="274320" indent="-274320" eaLnBrk="1" fontAlgn="auto" hangingPunct="1">
              <a:spcAft>
                <a:spcPts val="0"/>
              </a:spcAft>
              <a:buFontTx/>
              <a:buNone/>
              <a:defRPr/>
            </a:pPr>
            <a:r>
              <a:rPr lang="tr-TR" dirty="0" smtClean="0">
                <a:latin typeface="+mj-lt"/>
              </a:rPr>
              <a:t>ciddi bir tehdit içeren olağandışı her türlü</a:t>
            </a:r>
          </a:p>
          <a:p>
            <a:pPr marL="274320" indent="-274320" eaLnBrk="1" fontAlgn="auto" hangingPunct="1">
              <a:spcAft>
                <a:spcPts val="0"/>
              </a:spcAft>
              <a:buFontTx/>
              <a:buNone/>
              <a:defRPr/>
            </a:pPr>
            <a:r>
              <a:rPr lang="tr-TR" dirty="0" smtClean="0">
                <a:latin typeface="+mj-lt"/>
              </a:rPr>
              <a:t>olaydır.</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68313" y="333375"/>
            <a:ext cx="8158162" cy="865188"/>
          </a:xfrm>
        </p:spPr>
        <p:txBody>
          <a:bodyPr>
            <a:normAutofit fontScale="90000"/>
          </a:bodyPr>
          <a:lstStyle/>
          <a:p>
            <a:pPr eaLnBrk="1" hangingPunct="1"/>
            <a:r>
              <a:rPr lang="tr-TR" sz="3800" smtClean="0"/>
              <a:t>TRAVMATİK OLAYIN ÇOCUKLAR VE AİLELER ÜZERİNDEKİ ETKİLERİ</a:t>
            </a:r>
          </a:p>
        </p:txBody>
      </p:sp>
      <p:sp>
        <p:nvSpPr>
          <p:cNvPr id="6147" name="Rectangle 3"/>
          <p:cNvSpPr>
            <a:spLocks noGrp="1" noChangeArrowheads="1"/>
          </p:cNvSpPr>
          <p:nvPr>
            <p:ph type="body" idx="1"/>
          </p:nvPr>
        </p:nvSpPr>
        <p:spPr>
          <a:xfrm>
            <a:off x="468313" y="1628775"/>
            <a:ext cx="8229600" cy="4525963"/>
          </a:xfrm>
        </p:spPr>
        <p:txBody>
          <a:bodyPr/>
          <a:lstStyle/>
          <a:p>
            <a:pPr eaLnBrk="1" hangingPunct="1">
              <a:lnSpc>
                <a:spcPct val="90000"/>
              </a:lnSpc>
            </a:pPr>
            <a:r>
              <a:rPr lang="tr-TR" smtClean="0"/>
              <a:t>Depresyon ve umutsuzluk duyguları.</a:t>
            </a:r>
          </a:p>
          <a:p>
            <a:pPr eaLnBrk="1" hangingPunct="1">
              <a:lnSpc>
                <a:spcPct val="90000"/>
              </a:lnSpc>
            </a:pPr>
            <a:r>
              <a:rPr lang="tr-TR" smtClean="0"/>
              <a:t>Şiddetli üzüntü ve kaybedilen kişiyi özleme </a:t>
            </a:r>
          </a:p>
          <a:p>
            <a:pPr eaLnBrk="1" hangingPunct="1">
              <a:lnSpc>
                <a:spcPct val="90000"/>
              </a:lnSpc>
            </a:pPr>
            <a:r>
              <a:rPr lang="tr-TR" smtClean="0"/>
              <a:t>Yalnız uyuma korkusu ,kabus görme ,uyku sorunları</a:t>
            </a:r>
          </a:p>
          <a:p>
            <a:pPr eaLnBrk="1" hangingPunct="1">
              <a:lnSpc>
                <a:spcPct val="90000"/>
              </a:lnSpc>
            </a:pPr>
            <a:r>
              <a:rPr lang="tr-TR" smtClean="0"/>
              <a:t>Travmatik olayı yeniden yaşama yada acı veren örseleyici olayları anımsama .</a:t>
            </a:r>
          </a:p>
          <a:p>
            <a:pPr eaLnBrk="1" hangingPunct="1">
              <a:lnSpc>
                <a:spcPct val="90000"/>
              </a:lnSpc>
            </a:pPr>
            <a:r>
              <a:rPr lang="tr-TR" smtClean="0"/>
              <a:t>İntihar düşünceleri</a:t>
            </a:r>
          </a:p>
          <a:p>
            <a:pPr eaLnBrk="1" hangingPunct="1">
              <a:lnSpc>
                <a:spcPct val="90000"/>
              </a:lnSpc>
            </a:pPr>
            <a:r>
              <a:rPr lang="tr-TR" smtClean="0"/>
              <a:t>Olup bitenden sorumluluk hissetme ve suçluluk duygusu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4213" y="260350"/>
            <a:ext cx="8158162" cy="1008063"/>
          </a:xfrm>
        </p:spPr>
        <p:txBody>
          <a:bodyPr>
            <a:normAutofit fontScale="90000"/>
          </a:bodyPr>
          <a:lstStyle/>
          <a:p>
            <a:pPr eaLnBrk="1" hangingPunct="1"/>
            <a:r>
              <a:rPr lang="tr-TR" sz="3800" smtClean="0"/>
              <a:t>TRAVMATİK OLAYIN ÇOCUKLAR VE AİLELER ÜZERİNDEKİ ETKİLERİ</a:t>
            </a:r>
          </a:p>
        </p:txBody>
      </p:sp>
      <p:sp>
        <p:nvSpPr>
          <p:cNvPr id="7171" name="Rectangle 3"/>
          <p:cNvSpPr>
            <a:spLocks noGrp="1" noChangeArrowheads="1"/>
          </p:cNvSpPr>
          <p:nvPr>
            <p:ph type="body" idx="1"/>
          </p:nvPr>
        </p:nvSpPr>
        <p:spPr>
          <a:xfrm>
            <a:off x="468313" y="1989138"/>
            <a:ext cx="8229600" cy="4525962"/>
          </a:xfrm>
        </p:spPr>
        <p:txBody>
          <a:bodyPr/>
          <a:lstStyle/>
          <a:p>
            <a:pPr eaLnBrk="1" hangingPunct="1">
              <a:lnSpc>
                <a:spcPct val="80000"/>
              </a:lnSpc>
            </a:pPr>
            <a:r>
              <a:rPr lang="tr-TR" sz="2400" smtClean="0"/>
              <a:t>Şiddetli fiziksel ve duygusal tepkiler verme </a:t>
            </a:r>
          </a:p>
          <a:p>
            <a:pPr eaLnBrk="1" hangingPunct="1">
              <a:lnSpc>
                <a:spcPct val="80000"/>
              </a:lnSpc>
            </a:pPr>
            <a:r>
              <a:rPr lang="tr-TR" sz="2400" smtClean="0"/>
              <a:t>Günlük etkinliklerle az ilgilenme yada ilgilenmeme </a:t>
            </a:r>
          </a:p>
          <a:p>
            <a:pPr eaLnBrk="1" hangingPunct="1">
              <a:lnSpc>
                <a:spcPct val="80000"/>
              </a:lnSpc>
            </a:pPr>
            <a:r>
              <a:rPr lang="tr-TR" sz="2400" smtClean="0"/>
              <a:t>Kendine ve başkalarına saldırganlık </a:t>
            </a:r>
          </a:p>
          <a:p>
            <a:pPr eaLnBrk="1" hangingPunct="1">
              <a:lnSpc>
                <a:spcPct val="80000"/>
              </a:lnSpc>
            </a:pPr>
            <a:r>
              <a:rPr lang="tr-TR" sz="2400" smtClean="0"/>
              <a:t>Strese bağlı sağlık sorunları </a:t>
            </a:r>
          </a:p>
          <a:p>
            <a:pPr eaLnBrk="1" hangingPunct="1">
              <a:lnSpc>
                <a:spcPct val="80000"/>
              </a:lnSpc>
            </a:pPr>
            <a:r>
              <a:rPr lang="tr-TR" sz="2400" smtClean="0"/>
              <a:t>Fiziksel yaralanmalar yada sakatlıklar </a:t>
            </a:r>
          </a:p>
          <a:p>
            <a:pPr eaLnBrk="1" hangingPunct="1">
              <a:lnSpc>
                <a:spcPct val="80000"/>
              </a:lnSpc>
            </a:pPr>
            <a:r>
              <a:rPr lang="tr-TR" sz="2400" smtClean="0"/>
              <a:t>Çocuklarda altını ıslatma , anne babadan ayrılma zorlukları </a:t>
            </a:r>
          </a:p>
          <a:p>
            <a:pPr eaLnBrk="1" hangingPunct="1">
              <a:lnSpc>
                <a:spcPct val="80000"/>
              </a:lnSpc>
            </a:pPr>
            <a:r>
              <a:rPr lang="tr-TR" sz="2400" smtClean="0"/>
              <a:t>Ev iş mali sorumluluklarla ilgili kronik stres </a:t>
            </a:r>
          </a:p>
          <a:p>
            <a:pPr eaLnBrk="1" hangingPunct="1">
              <a:lnSpc>
                <a:spcPct val="80000"/>
              </a:lnSpc>
            </a:pPr>
            <a:r>
              <a:rPr lang="tr-TR" sz="2400" smtClean="0"/>
              <a:t>Çaresizlik hissi ve kontrolü kaybetme duygusu</a:t>
            </a:r>
          </a:p>
        </p:txBody>
      </p:sp>
      <p:pic>
        <p:nvPicPr>
          <p:cNvPr id="7172" name="Picture 4" descr="imagesCAJXURTU"/>
          <p:cNvPicPr>
            <a:picLocks noChangeAspect="1" noChangeArrowheads="1"/>
          </p:cNvPicPr>
          <p:nvPr/>
        </p:nvPicPr>
        <p:blipFill>
          <a:blip r:embed="rId2"/>
          <a:srcRect/>
          <a:stretch>
            <a:fillRect/>
          </a:stretch>
        </p:blipFill>
        <p:spPr bwMode="auto">
          <a:xfrm>
            <a:off x="7667625" y="2708275"/>
            <a:ext cx="1476375" cy="1600200"/>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AU" sz="2900" b="1" smtClean="0">
                <a:solidFill>
                  <a:srgbClr val="C00000"/>
                </a:solidFill>
                <a:cs typeface="Arial" charset="0"/>
              </a:rPr>
              <a:t>TRAVMANIN AİLELER </a:t>
            </a:r>
            <a:r>
              <a:rPr lang="en-AU" sz="2900" b="1" smtClean="0">
                <a:solidFill>
                  <a:srgbClr val="C00000"/>
                </a:solidFill>
                <a:latin typeface="Arial" charset="0"/>
                <a:cs typeface="Arial" charset="0"/>
              </a:rPr>
              <a:t>Ü</a:t>
            </a:r>
            <a:r>
              <a:rPr lang="en-AU" sz="2900" b="1" smtClean="0">
                <a:solidFill>
                  <a:srgbClr val="C00000"/>
                </a:solidFill>
                <a:cs typeface="Arial" charset="0"/>
              </a:rPr>
              <a:t>ZERİNDEKİ SOSYAL ETKİLERİ</a:t>
            </a:r>
            <a:r>
              <a:rPr lang="tr-TR" sz="2900" b="1" smtClean="0">
                <a:solidFill>
                  <a:srgbClr val="C00000"/>
                </a:solidFill>
                <a:cs typeface="Arial" charset="0"/>
              </a:rPr>
              <a:t>-1</a:t>
            </a:r>
          </a:p>
        </p:txBody>
      </p:sp>
      <p:sp>
        <p:nvSpPr>
          <p:cNvPr id="8195" name="Rectangle 3"/>
          <p:cNvSpPr>
            <a:spLocks noGrp="1" noChangeArrowheads="1"/>
          </p:cNvSpPr>
          <p:nvPr>
            <p:ph type="body" idx="1"/>
          </p:nvPr>
        </p:nvSpPr>
        <p:spPr/>
        <p:txBody>
          <a:bodyPr/>
          <a:lstStyle/>
          <a:p>
            <a:pPr algn="just" eaLnBrk="1" hangingPunct="1">
              <a:lnSpc>
                <a:spcPct val="80000"/>
              </a:lnSpc>
              <a:buFont typeface="Wingdings" pitchFamily="2" charset="2"/>
              <a:buChar char="ü"/>
            </a:pPr>
            <a:r>
              <a:rPr lang="en-AU" sz="2400" b="1" smtClean="0">
                <a:cs typeface="Arial" charset="0"/>
              </a:rPr>
              <a:t>Travmaya maruz kalmak aile yapısının ve rollerinin değişmesine neden olabilir.</a:t>
            </a:r>
            <a:endParaRPr lang="tr-TR" sz="2400" b="1" smtClean="0">
              <a:cs typeface="Arial" charset="0"/>
            </a:endParaRPr>
          </a:p>
          <a:p>
            <a:pPr algn="just" eaLnBrk="1" hangingPunct="1">
              <a:lnSpc>
                <a:spcPct val="80000"/>
              </a:lnSpc>
              <a:buFont typeface="Wingdings" pitchFamily="2" charset="2"/>
              <a:buChar char="ü"/>
            </a:pPr>
            <a:r>
              <a:rPr lang="en-AU" sz="2400" smtClean="0">
                <a:cs typeface="Arial" charset="0"/>
              </a:rPr>
              <a:t>Akraba, arkadaş ve komşuların desteğinden uzak kalmaya yol açabilir.</a:t>
            </a:r>
            <a:endParaRPr lang="tr-TR" sz="2400" smtClean="0">
              <a:cs typeface="Arial" charset="0"/>
            </a:endParaRPr>
          </a:p>
          <a:p>
            <a:pPr algn="just" eaLnBrk="1" hangingPunct="1">
              <a:lnSpc>
                <a:spcPct val="80000"/>
              </a:lnSpc>
              <a:buFont typeface="Wingdings" pitchFamily="2" charset="2"/>
              <a:buChar char="ü"/>
            </a:pPr>
            <a:r>
              <a:rPr lang="en-AU" sz="2400" b="1" smtClean="0">
                <a:cs typeface="Arial" charset="0"/>
              </a:rPr>
              <a:t>Aile üyeleri kendilerini birbirlerinden uzaklaşmış hissedebilir.</a:t>
            </a:r>
            <a:endParaRPr lang="tr-TR" sz="2400" b="1" smtClean="0">
              <a:cs typeface="Arial" charset="0"/>
            </a:endParaRPr>
          </a:p>
          <a:p>
            <a:pPr algn="just" eaLnBrk="1" hangingPunct="1">
              <a:lnSpc>
                <a:spcPct val="80000"/>
              </a:lnSpc>
              <a:buFont typeface="Wingdings" pitchFamily="2" charset="2"/>
              <a:buChar char="ü"/>
            </a:pPr>
            <a:r>
              <a:rPr lang="en-AU" sz="2400" smtClean="0">
                <a:cs typeface="Arial" charset="0"/>
              </a:rPr>
              <a:t>Aile kendisini toplumdaki diğer ailelerden uzaklaşmış hissedebilir.</a:t>
            </a:r>
            <a:endParaRPr lang="tr-TR" sz="2400" smtClean="0">
              <a:cs typeface="Arial" charset="0"/>
            </a:endParaRPr>
          </a:p>
          <a:p>
            <a:pPr algn="just" eaLnBrk="1" hangingPunct="1">
              <a:lnSpc>
                <a:spcPct val="80000"/>
              </a:lnSpc>
              <a:buFont typeface="Wingdings" pitchFamily="2" charset="2"/>
              <a:buChar char="ü"/>
            </a:pPr>
            <a:r>
              <a:rPr lang="en-AU" sz="2400" b="1" smtClean="0">
                <a:cs typeface="Arial" charset="0"/>
              </a:rPr>
              <a:t>Aile bireylerinde travmatik olay hakkında güçlük ve başkalarını üzmemek için konuşmaktan kaçınma görülebilir.</a:t>
            </a:r>
            <a:endParaRPr lang="tr-TR" sz="2400" b="1" smtClean="0">
              <a:cs typeface="Arial" charset="0"/>
            </a:endParaRPr>
          </a:p>
          <a:p>
            <a:pPr algn="just" eaLnBrk="1" hangingPunct="1">
              <a:lnSpc>
                <a:spcPct val="80000"/>
              </a:lnSpc>
              <a:buFont typeface="Wingdings" pitchFamily="2" charset="2"/>
              <a:buChar char="ü"/>
            </a:pPr>
            <a:r>
              <a:rPr lang="en-AU" sz="2400" smtClean="0">
                <a:cs typeface="Arial" charset="0"/>
              </a:rPr>
              <a:t>Aile içinde tartışmalar ve aile bireyleri arasında </a:t>
            </a:r>
            <a:r>
              <a:rPr lang="tr-TR" sz="2400" smtClean="0">
                <a:cs typeface="Arial" charset="0"/>
              </a:rPr>
              <a:t> ç</a:t>
            </a:r>
            <a:r>
              <a:rPr lang="en-AU" sz="2400" smtClean="0">
                <a:cs typeface="Arial" charset="0"/>
              </a:rPr>
              <a:t>atışmalar ortaya çıkabilir.</a:t>
            </a:r>
            <a:endParaRPr lang="tr-TR" sz="2400" smtClean="0">
              <a:cs typeface="Arial" charset="0"/>
            </a:endParaRPr>
          </a:p>
          <a:p>
            <a:pPr eaLnBrk="1" hangingPunct="1">
              <a:lnSpc>
                <a:spcPct val="80000"/>
              </a:lnSpc>
            </a:pPr>
            <a:endParaRPr lang="tr-TR" sz="240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AU" sz="2900" b="1" smtClean="0">
                <a:solidFill>
                  <a:srgbClr val="C00000"/>
                </a:solidFill>
                <a:cs typeface="Arial" charset="0"/>
              </a:rPr>
              <a:t>TRAVMANIN AİLELER </a:t>
            </a:r>
            <a:r>
              <a:rPr lang="en-AU" sz="2900" b="1" smtClean="0">
                <a:solidFill>
                  <a:srgbClr val="C00000"/>
                </a:solidFill>
                <a:latin typeface="Arial" charset="0"/>
                <a:cs typeface="Arial" charset="0"/>
              </a:rPr>
              <a:t>Ü</a:t>
            </a:r>
            <a:r>
              <a:rPr lang="en-AU" sz="2900" b="1" smtClean="0">
                <a:solidFill>
                  <a:srgbClr val="C00000"/>
                </a:solidFill>
                <a:cs typeface="Arial" charset="0"/>
              </a:rPr>
              <a:t>ZERİNDEKİ SOSYAL ETKİLERİ</a:t>
            </a:r>
            <a:r>
              <a:rPr lang="tr-TR" sz="2900" b="1" smtClean="0">
                <a:solidFill>
                  <a:srgbClr val="C00000"/>
                </a:solidFill>
                <a:cs typeface="Arial" charset="0"/>
              </a:rPr>
              <a:t>-2</a:t>
            </a:r>
          </a:p>
        </p:txBody>
      </p:sp>
      <p:sp>
        <p:nvSpPr>
          <p:cNvPr id="9219" name="Rectangle 3"/>
          <p:cNvSpPr>
            <a:spLocks noGrp="1" noChangeArrowheads="1"/>
          </p:cNvSpPr>
          <p:nvPr>
            <p:ph type="body" idx="1"/>
          </p:nvPr>
        </p:nvSpPr>
        <p:spPr/>
        <p:txBody>
          <a:bodyPr/>
          <a:lstStyle/>
          <a:p>
            <a:pPr algn="just" eaLnBrk="1" hangingPunct="1">
              <a:buFont typeface="Wingdings" pitchFamily="2" charset="2"/>
              <a:buChar char="ü"/>
            </a:pPr>
            <a:r>
              <a:rPr lang="en-AU" b="1" smtClean="0">
                <a:cs typeface="Arial" charset="0"/>
              </a:rPr>
              <a:t>Çocukların güven gereksinimleri artabilir, daha çok ilgi görmek isteyebilirler.</a:t>
            </a:r>
            <a:endParaRPr lang="tr-TR" b="1" smtClean="0">
              <a:cs typeface="Arial" charset="0"/>
            </a:endParaRPr>
          </a:p>
          <a:p>
            <a:pPr algn="just" eaLnBrk="1" hangingPunct="1">
              <a:buFont typeface="Wingdings" pitchFamily="2" charset="2"/>
              <a:buChar char="ü"/>
            </a:pPr>
            <a:r>
              <a:rPr lang="en-AU" smtClean="0">
                <a:cs typeface="Arial" charset="0"/>
              </a:rPr>
              <a:t>Ailenin birlikte olması ve hoş vakit geçirmesi için koşullar uygun olmayabilir. Aile bireyleri arasında kayıplarla ilgili yas tutma tutum ve tarzlarındaki farklılıklar ve bunlara bağlı çatışmalar ortaya çıkabilir.</a:t>
            </a:r>
            <a:endParaRPr lang="tr-TR" smtClean="0">
              <a:cs typeface="Arial" charset="0"/>
            </a:endParaRPr>
          </a:p>
          <a:p>
            <a:pPr algn="just" eaLnBrk="1" hangingPunct="1">
              <a:buFont typeface="Wingdings" pitchFamily="2" charset="2"/>
              <a:buChar char="ü"/>
            </a:pPr>
            <a:r>
              <a:rPr lang="en-AU" b="1" smtClean="0">
                <a:cs typeface="Arial" charset="0"/>
              </a:rPr>
              <a:t>Maddi ve manevi kaynakların azalması sorun olabilir.</a:t>
            </a:r>
            <a:endParaRPr lang="tr-TR" b="1" smtClean="0">
              <a:cs typeface="Arial" charset="0"/>
            </a:endParaRPr>
          </a:p>
          <a:p>
            <a:pPr eaLnBrk="1" hangingPunct="1"/>
            <a:endParaRPr lang="tr-TR"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AU" sz="2500" b="1" smtClean="0">
                <a:solidFill>
                  <a:srgbClr val="C00000"/>
                </a:solidFill>
                <a:cs typeface="Arial" charset="0"/>
              </a:rPr>
              <a:t>TRAVMATİK OLAYLARLA BAŞETME: </a:t>
            </a:r>
            <a:r>
              <a:rPr lang="tr-TR" sz="2500" b="1" smtClean="0">
                <a:solidFill>
                  <a:srgbClr val="C00000"/>
                </a:solidFill>
                <a:cs typeface="Arial" charset="0"/>
              </a:rPr>
              <a:t/>
            </a:r>
            <a:br>
              <a:rPr lang="tr-TR" sz="2500" b="1" smtClean="0">
                <a:solidFill>
                  <a:srgbClr val="C00000"/>
                </a:solidFill>
                <a:cs typeface="Arial" charset="0"/>
              </a:rPr>
            </a:br>
            <a:r>
              <a:rPr lang="en-AU" sz="2500" b="1" smtClean="0">
                <a:solidFill>
                  <a:srgbClr val="FF0000"/>
                </a:solidFill>
                <a:cs typeface="Arial" charset="0"/>
              </a:rPr>
              <a:t>AİLELERE </a:t>
            </a:r>
            <a:r>
              <a:rPr lang="en-AU" sz="2500" b="1" smtClean="0">
                <a:solidFill>
                  <a:srgbClr val="FF0000"/>
                </a:solidFill>
                <a:latin typeface="Arial" charset="0"/>
                <a:cs typeface="Arial" charset="0"/>
              </a:rPr>
              <a:t>Ö</a:t>
            </a:r>
            <a:r>
              <a:rPr lang="en-AU" sz="2500" b="1" smtClean="0">
                <a:solidFill>
                  <a:srgbClr val="FF0000"/>
                </a:solidFill>
                <a:cs typeface="Arial" charset="0"/>
              </a:rPr>
              <a:t>NERİLER</a:t>
            </a:r>
            <a:r>
              <a:rPr lang="tr-TR" sz="2500" b="1" smtClean="0">
                <a:solidFill>
                  <a:srgbClr val="FF0000"/>
                </a:solidFill>
                <a:cs typeface="Arial" charset="0"/>
              </a:rPr>
              <a:t>-1</a:t>
            </a:r>
          </a:p>
        </p:txBody>
      </p:sp>
      <p:sp>
        <p:nvSpPr>
          <p:cNvPr id="10243" name="Rectangle 3"/>
          <p:cNvSpPr>
            <a:spLocks noGrp="1" noChangeArrowheads="1"/>
          </p:cNvSpPr>
          <p:nvPr>
            <p:ph type="body" idx="1"/>
          </p:nvPr>
        </p:nvSpPr>
        <p:spPr/>
        <p:txBody>
          <a:bodyPr/>
          <a:lstStyle/>
          <a:p>
            <a:pPr algn="just" eaLnBrk="1" hangingPunct="1">
              <a:lnSpc>
                <a:spcPct val="150000"/>
              </a:lnSpc>
              <a:buFont typeface="Wingdings" pitchFamily="2" charset="2"/>
              <a:buChar char="ü"/>
            </a:pPr>
            <a:r>
              <a:rPr lang="en-AU" sz="1800" b="1" smtClean="0">
                <a:cs typeface="Arial" charset="0"/>
              </a:rPr>
              <a:t>Aile bireyleri </a:t>
            </a:r>
            <a:r>
              <a:rPr lang="en-AU" sz="1800" smtClean="0">
                <a:cs typeface="Arial" charset="0"/>
              </a:rPr>
              <a:t>birbirlerini çok iyi tanıdıkları, birbirlerinin ruh hallerindeki en ufak değişmeleri bile hemen fark edebildikleri için, travmatik bir olay sonrasındaki zorluklarla başa çıkmada en öncelikli yardım ve destek kaynağını oluştururlar. Özellikle anne-babalar çocuklara bu desteği sağlamada çok önemli bir rol üstlenebilirler. Sıcaklık, destek ve karşılıklı iletişim sağlandığı takdirde, çocukların büyük bir çoğunluğunun stresle daha iyi başa çıkabildikleri bilinmektedir.</a:t>
            </a:r>
            <a:endParaRPr lang="tr-TR" sz="1800" smtClean="0">
              <a:cs typeface="Arial" charset="0"/>
            </a:endParaRPr>
          </a:p>
          <a:p>
            <a:pPr eaLnBrk="1" hangingPunct="1">
              <a:lnSpc>
                <a:spcPct val="80000"/>
              </a:lnSpc>
            </a:pPr>
            <a:endParaRPr lang="tr-TR" sz="180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AU" sz="2500" b="1" smtClean="0">
                <a:solidFill>
                  <a:srgbClr val="C00000"/>
                </a:solidFill>
                <a:cs typeface="Arial" charset="0"/>
              </a:rPr>
              <a:t>TRAVMATİK OLAYLARLA BAŞETME: </a:t>
            </a:r>
            <a:r>
              <a:rPr lang="tr-TR" sz="2500" b="1" smtClean="0">
                <a:solidFill>
                  <a:srgbClr val="C00000"/>
                </a:solidFill>
                <a:cs typeface="Arial" charset="0"/>
              </a:rPr>
              <a:t/>
            </a:r>
            <a:br>
              <a:rPr lang="tr-TR" sz="2500" b="1" smtClean="0">
                <a:solidFill>
                  <a:srgbClr val="C00000"/>
                </a:solidFill>
                <a:cs typeface="Arial" charset="0"/>
              </a:rPr>
            </a:br>
            <a:r>
              <a:rPr lang="en-AU" sz="2500" b="1" smtClean="0">
                <a:solidFill>
                  <a:srgbClr val="FF0000"/>
                </a:solidFill>
                <a:cs typeface="Arial" charset="0"/>
              </a:rPr>
              <a:t>AİLELERE </a:t>
            </a:r>
            <a:r>
              <a:rPr lang="en-AU" sz="2500" b="1" smtClean="0">
                <a:solidFill>
                  <a:srgbClr val="FF0000"/>
                </a:solidFill>
                <a:latin typeface="Arial" charset="0"/>
                <a:cs typeface="Arial" charset="0"/>
              </a:rPr>
              <a:t>Ö</a:t>
            </a:r>
            <a:r>
              <a:rPr lang="en-AU" sz="2500" b="1" smtClean="0">
                <a:solidFill>
                  <a:srgbClr val="FF0000"/>
                </a:solidFill>
                <a:cs typeface="Arial" charset="0"/>
              </a:rPr>
              <a:t>NERİLER</a:t>
            </a:r>
            <a:r>
              <a:rPr lang="tr-TR" sz="2500" b="1" smtClean="0">
                <a:solidFill>
                  <a:srgbClr val="FF0000"/>
                </a:solidFill>
                <a:cs typeface="Arial" charset="0"/>
              </a:rPr>
              <a:t>-2</a:t>
            </a:r>
          </a:p>
        </p:txBody>
      </p:sp>
      <p:sp>
        <p:nvSpPr>
          <p:cNvPr id="11267" name="Rectangle 3"/>
          <p:cNvSpPr>
            <a:spLocks noGrp="1" noChangeArrowheads="1"/>
          </p:cNvSpPr>
          <p:nvPr>
            <p:ph type="body" idx="1"/>
          </p:nvPr>
        </p:nvSpPr>
        <p:spPr/>
        <p:txBody>
          <a:bodyPr/>
          <a:lstStyle/>
          <a:p>
            <a:pPr algn="just" eaLnBrk="1" hangingPunct="1">
              <a:lnSpc>
                <a:spcPct val="80000"/>
              </a:lnSpc>
              <a:buFont typeface="Wingdings" pitchFamily="2" charset="2"/>
              <a:buChar char="ü"/>
            </a:pPr>
            <a:r>
              <a:rPr lang="tr-TR" sz="1600" smtClean="0">
                <a:cs typeface="Arial" charset="0"/>
              </a:rPr>
              <a:t>Araştırmacılar stresle başarılı bir şekilde başa çıkan ailelerin özelliklerini incelemişlerdir. Travmatik yaşantılar ve zorluklarla başarılı bir şekilde başa çıkan çok farklı tipte aileler olmakla birlikte, </a:t>
            </a:r>
            <a:r>
              <a:rPr lang="tr-TR" sz="1600" b="1" smtClean="0">
                <a:cs typeface="Arial" charset="0"/>
              </a:rPr>
              <a:t>aşağıda listelenmiş olan stratejilerin stres yaratan pek çok koşula uyum sağlamakta yarar sağladığı anlaşılmıştır.</a:t>
            </a:r>
          </a:p>
          <a:p>
            <a:pPr algn="just" eaLnBrk="1" hangingPunct="1">
              <a:lnSpc>
                <a:spcPct val="80000"/>
              </a:lnSpc>
              <a:buFont typeface="Wingdings" pitchFamily="2" charset="2"/>
              <a:buChar char="ü"/>
            </a:pPr>
            <a:endParaRPr lang="tr-TR" sz="1600" b="1" smtClean="0">
              <a:cs typeface="Arial" charset="0"/>
            </a:endParaRPr>
          </a:p>
          <a:p>
            <a:pPr algn="just" eaLnBrk="1" hangingPunct="1">
              <a:lnSpc>
                <a:spcPct val="150000"/>
              </a:lnSpc>
              <a:spcBef>
                <a:spcPct val="0"/>
              </a:spcBef>
              <a:buFont typeface="Candara" pitchFamily="34" charset="0"/>
              <a:buAutoNum type="arabicPeriod"/>
            </a:pPr>
            <a:r>
              <a:rPr lang="en-AU" sz="1600" smtClean="0">
                <a:cs typeface="Arial" charset="0"/>
              </a:rPr>
              <a:t>STRES YARATAN DURUMU KABUL ETME</a:t>
            </a:r>
            <a:endParaRPr lang="tr-TR" sz="1600" smtClean="0">
              <a:cs typeface="Arial" charset="0"/>
            </a:endParaRPr>
          </a:p>
          <a:p>
            <a:pPr algn="just" eaLnBrk="1" hangingPunct="1">
              <a:lnSpc>
                <a:spcPct val="150000"/>
              </a:lnSpc>
              <a:spcBef>
                <a:spcPct val="0"/>
              </a:spcBef>
              <a:buFont typeface="Candara" pitchFamily="34" charset="0"/>
              <a:buAutoNum type="arabicPeriod"/>
            </a:pPr>
            <a:r>
              <a:rPr lang="en-AU" sz="1600" b="1" smtClean="0">
                <a:cs typeface="Arial" charset="0"/>
              </a:rPr>
              <a:t>SORUNLARI HEP BİRLİKTE UĞRAŞARAK ÇÖZME</a:t>
            </a:r>
            <a:endParaRPr lang="tr-TR" sz="1600" b="1" smtClean="0">
              <a:cs typeface="Arial" charset="0"/>
            </a:endParaRPr>
          </a:p>
          <a:p>
            <a:pPr algn="just" eaLnBrk="1" hangingPunct="1">
              <a:lnSpc>
                <a:spcPct val="150000"/>
              </a:lnSpc>
              <a:spcBef>
                <a:spcPct val="0"/>
              </a:spcBef>
              <a:buFont typeface="Candara" pitchFamily="34" charset="0"/>
              <a:buAutoNum type="arabicPeriod"/>
            </a:pPr>
            <a:r>
              <a:rPr lang="en-AU" sz="1600" smtClean="0">
                <a:cs typeface="Arial" charset="0"/>
              </a:rPr>
              <a:t>AİLE İÇİNDE BİRLİK VE ŞEFKAT OLMASI</a:t>
            </a:r>
            <a:endParaRPr lang="tr-TR" sz="1600" smtClean="0">
              <a:cs typeface="Arial" charset="0"/>
            </a:endParaRPr>
          </a:p>
          <a:p>
            <a:pPr algn="just" eaLnBrk="1" hangingPunct="1">
              <a:lnSpc>
                <a:spcPct val="150000"/>
              </a:lnSpc>
              <a:spcBef>
                <a:spcPct val="0"/>
              </a:spcBef>
              <a:buFont typeface="Candara" pitchFamily="34" charset="0"/>
              <a:buAutoNum type="arabicPeriod"/>
            </a:pPr>
            <a:r>
              <a:rPr lang="tr-TR" sz="1600" b="1" smtClean="0">
                <a:cs typeface="Arial" charset="0"/>
              </a:rPr>
              <a:t>AİLE İÇİNDE AÇIK VE ETKİLİ İLETİŞİM </a:t>
            </a:r>
          </a:p>
          <a:p>
            <a:pPr algn="just" eaLnBrk="1" hangingPunct="1">
              <a:lnSpc>
                <a:spcPct val="150000"/>
              </a:lnSpc>
              <a:spcBef>
                <a:spcPct val="0"/>
              </a:spcBef>
              <a:buFont typeface="Candara" pitchFamily="34" charset="0"/>
              <a:buAutoNum type="arabicPeriod"/>
            </a:pPr>
            <a:r>
              <a:rPr lang="tr-TR" sz="1600" smtClean="0">
                <a:cs typeface="Arial" charset="0"/>
              </a:rPr>
              <a:t>AİLEDE ROL VE BEKLENTİLERDE ESNEKLİK  OLMASI</a:t>
            </a:r>
          </a:p>
          <a:p>
            <a:pPr algn="just" eaLnBrk="1" hangingPunct="1">
              <a:lnSpc>
                <a:spcPct val="150000"/>
              </a:lnSpc>
              <a:spcBef>
                <a:spcPct val="0"/>
              </a:spcBef>
              <a:buFont typeface="Candara" pitchFamily="34" charset="0"/>
              <a:buAutoNum type="arabicPeriod"/>
            </a:pPr>
            <a:r>
              <a:rPr lang="tr-TR" sz="1600" b="1" smtClean="0">
                <a:cs typeface="Arial" charset="0"/>
              </a:rPr>
              <a:t>AİLE ORTAMININ GÜVEN VERİCİ OLMASI</a:t>
            </a:r>
          </a:p>
          <a:p>
            <a:pPr algn="just" eaLnBrk="1" hangingPunct="1">
              <a:lnSpc>
                <a:spcPct val="150000"/>
              </a:lnSpc>
              <a:spcBef>
                <a:spcPct val="0"/>
              </a:spcBef>
              <a:buFont typeface="Candara" pitchFamily="34" charset="0"/>
              <a:buAutoNum type="arabicPeriod"/>
            </a:pPr>
            <a:r>
              <a:rPr lang="en-AU" sz="1600" smtClean="0">
                <a:cs typeface="Arial" charset="0"/>
              </a:rPr>
              <a:t>YAŞAMLA İLGİLİ YENİ</a:t>
            </a:r>
            <a:r>
              <a:rPr lang="tr-TR" sz="1600" smtClean="0">
                <a:cs typeface="Arial" charset="0"/>
              </a:rPr>
              <a:t> </a:t>
            </a:r>
            <a:r>
              <a:rPr lang="en-AU" sz="1600" smtClean="0">
                <a:cs typeface="Arial" charset="0"/>
              </a:rPr>
              <a:t>VE OLUMLU BİR BAKIŞ AÇISI GELİŞTİRME</a:t>
            </a:r>
            <a:endParaRPr lang="tr-TR" sz="1600" smtClean="0">
              <a:cs typeface="Arial"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AU" sz="3100" b="1" smtClean="0">
                <a:solidFill>
                  <a:srgbClr val="C00000"/>
                </a:solidFill>
                <a:cs typeface="Arial" charset="0"/>
              </a:rPr>
              <a:t>STRES YARATAN DURUMU KABUL ETME</a:t>
            </a:r>
            <a:endParaRPr lang="tr-TR" sz="3100" b="1" smtClean="0">
              <a:solidFill>
                <a:srgbClr val="C00000"/>
              </a:solidFill>
              <a:cs typeface="Arial" charset="0"/>
            </a:endParaRPr>
          </a:p>
        </p:txBody>
      </p:sp>
      <p:sp>
        <p:nvSpPr>
          <p:cNvPr id="12291" name="Rectangle 3"/>
          <p:cNvSpPr>
            <a:spLocks noGrp="1" noChangeArrowheads="1"/>
          </p:cNvSpPr>
          <p:nvPr>
            <p:ph type="body" idx="1"/>
          </p:nvPr>
        </p:nvSpPr>
        <p:spPr/>
        <p:txBody>
          <a:bodyPr/>
          <a:lstStyle/>
          <a:p>
            <a:pPr algn="just" eaLnBrk="1" hangingPunct="1">
              <a:buFont typeface="Arial" charset="0"/>
              <a:buNone/>
            </a:pPr>
            <a:r>
              <a:rPr lang="en-AU" smtClean="0">
                <a:cs typeface="Arial" charset="0"/>
              </a:rPr>
              <a:t>Stresle başarılı bir şekilde başa çıkabilen aileler, problemin varlığını inkar etmekten ziyade onunla doğrudan yüzleşirler. </a:t>
            </a:r>
            <a:endParaRPr lang="tr-TR" smtClean="0">
              <a:cs typeface="Arial" charset="0"/>
            </a:endParaRPr>
          </a:p>
          <a:p>
            <a:pPr algn="ctr" eaLnBrk="1" hangingPunct="1">
              <a:buFont typeface="Arial" charset="0"/>
              <a:buNone/>
            </a:pPr>
            <a:r>
              <a:rPr lang="tr-TR" smtClean="0">
                <a:cs typeface="Arial" charset="0"/>
              </a:rPr>
              <a:t>	</a:t>
            </a:r>
          </a:p>
          <a:p>
            <a:pPr algn="ctr" eaLnBrk="1" hangingPunct="1">
              <a:buFont typeface="Arial" charset="0"/>
              <a:buNone/>
            </a:pPr>
            <a:r>
              <a:rPr lang="tr-TR" b="1" smtClean="0">
                <a:cs typeface="Arial" charset="0"/>
              </a:rPr>
              <a:t>İNKAR ETMEK, STRESİ ARTIRMAKTAN BAŞKA BİR İŞE YARAMAZ…</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tr-TR" sz="3100" b="1" smtClean="0">
                <a:solidFill>
                  <a:srgbClr val="C00000"/>
                </a:solidFill>
              </a:rPr>
              <a:t>2- </a:t>
            </a:r>
            <a:r>
              <a:rPr lang="en-AU" sz="3100" b="1" smtClean="0">
                <a:solidFill>
                  <a:srgbClr val="C00000"/>
                </a:solidFill>
              </a:rPr>
              <a:t>SORUNLARI HEP BİRLİKTE UĞRAŞARAK ÇÖZME</a:t>
            </a:r>
            <a:endParaRPr lang="tr-TR" sz="3100" b="1" smtClean="0">
              <a:solidFill>
                <a:srgbClr val="C00000"/>
              </a:solidFill>
            </a:endParaRPr>
          </a:p>
        </p:txBody>
      </p:sp>
      <p:sp>
        <p:nvSpPr>
          <p:cNvPr id="13315" name="Rectangle 3"/>
          <p:cNvSpPr>
            <a:spLocks noGrp="1" noChangeArrowheads="1"/>
          </p:cNvSpPr>
          <p:nvPr>
            <p:ph type="body" idx="1"/>
          </p:nvPr>
        </p:nvSpPr>
        <p:spPr/>
        <p:txBody>
          <a:bodyPr/>
          <a:lstStyle/>
          <a:p>
            <a:pPr algn="just" eaLnBrk="1" hangingPunct="1">
              <a:lnSpc>
                <a:spcPct val="150000"/>
              </a:lnSpc>
              <a:buFont typeface="Arial" charset="0"/>
              <a:buNone/>
            </a:pPr>
            <a:r>
              <a:rPr lang="en-AU" sz="2000" smtClean="0">
                <a:cs typeface="Arial" charset="0"/>
              </a:rPr>
              <a:t>Bu, ailede </a:t>
            </a:r>
            <a:r>
              <a:rPr lang="en-AU" sz="2000" b="1" u="sng" smtClean="0">
                <a:cs typeface="Arial" charset="0"/>
              </a:rPr>
              <a:t>SUÇLAYACAK BİRİNİ ARAMAK </a:t>
            </a:r>
            <a:r>
              <a:rPr lang="en-AU" sz="2000" smtClean="0">
                <a:cs typeface="Arial" charset="0"/>
              </a:rPr>
              <a:t>veya bir</a:t>
            </a:r>
            <a:r>
              <a:rPr lang="en-AU" sz="2000" u="sng" smtClean="0">
                <a:cs typeface="Arial" charset="0"/>
              </a:rPr>
              <a:t> </a:t>
            </a:r>
            <a:r>
              <a:rPr lang="en-AU" sz="2000" b="1" u="sng" smtClean="0">
                <a:cs typeface="Arial" charset="0"/>
              </a:rPr>
              <a:t>GÜNAH KEÇİSİ</a:t>
            </a:r>
            <a:r>
              <a:rPr lang="en-AU" sz="2000" b="1" smtClean="0">
                <a:cs typeface="Arial" charset="0"/>
              </a:rPr>
              <a:t> </a:t>
            </a:r>
            <a:r>
              <a:rPr lang="en-AU" sz="2000" smtClean="0">
                <a:cs typeface="Arial" charset="0"/>
              </a:rPr>
              <a:t>bulmaya çalışmaktan çok, sorunların tüm aile bireyleri tarafından paylaşılması gerektiğine inanmak anlamına gelmektedir. </a:t>
            </a:r>
            <a:endParaRPr lang="tr-TR" sz="2000" smtClean="0">
              <a:cs typeface="Arial" charset="0"/>
            </a:endParaRPr>
          </a:p>
          <a:p>
            <a:pPr algn="just" eaLnBrk="1" hangingPunct="1">
              <a:lnSpc>
                <a:spcPct val="150000"/>
              </a:lnSpc>
              <a:buFont typeface="Arial" charset="0"/>
              <a:buNone/>
            </a:pPr>
            <a:r>
              <a:rPr lang="tr-TR" sz="2000" smtClean="0">
                <a:cs typeface="Arial" charset="0"/>
              </a:rPr>
              <a:t>	</a:t>
            </a:r>
            <a:r>
              <a:rPr lang="en-AU" sz="2000" smtClean="0">
                <a:cs typeface="Arial" charset="0"/>
              </a:rPr>
              <a:t>Stres verici durumlarla başarılı bir şekilde başa çıkan aileler, problemin kimden kaynaklandığı ile değil, çözümü ile ilgilenirler..</a:t>
            </a:r>
            <a:endParaRPr lang="tr-TR" sz="2000" smtClean="0">
              <a:cs typeface="Arial" charset="0"/>
            </a:endParaRPr>
          </a:p>
          <a:p>
            <a:pPr eaLnBrk="1" hangingPunct="1">
              <a:lnSpc>
                <a:spcPct val="80000"/>
              </a:lnSpc>
            </a:pPr>
            <a:endParaRPr lang="tr-TR" sz="180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tr-TR" sz="2500" b="1" smtClean="0">
                <a:solidFill>
                  <a:srgbClr val="C00000"/>
                </a:solidFill>
                <a:cs typeface="Arial" charset="0"/>
              </a:rPr>
              <a:t>3- </a:t>
            </a:r>
            <a:r>
              <a:rPr lang="en-AU" sz="2500" b="1" smtClean="0">
                <a:solidFill>
                  <a:srgbClr val="C00000"/>
                </a:solidFill>
                <a:cs typeface="Arial" charset="0"/>
              </a:rPr>
              <a:t>YAŞAMLA İLGİLİ YENİ  VE OLUMLU BİR </a:t>
            </a:r>
            <a:r>
              <a:rPr lang="tr-TR" sz="2500" b="1" smtClean="0">
                <a:solidFill>
                  <a:srgbClr val="C00000"/>
                </a:solidFill>
                <a:cs typeface="Arial" charset="0"/>
              </a:rPr>
              <a:t/>
            </a:r>
            <a:br>
              <a:rPr lang="tr-TR" sz="2500" b="1" smtClean="0">
                <a:solidFill>
                  <a:srgbClr val="C00000"/>
                </a:solidFill>
                <a:cs typeface="Arial" charset="0"/>
              </a:rPr>
            </a:br>
            <a:r>
              <a:rPr lang="en-AU" sz="2500" b="1" smtClean="0">
                <a:solidFill>
                  <a:srgbClr val="C00000"/>
                </a:solidFill>
                <a:cs typeface="Arial" charset="0"/>
              </a:rPr>
              <a:t>BAKIŞ A</a:t>
            </a:r>
            <a:r>
              <a:rPr lang="en-AU" sz="2500" b="1" smtClean="0">
                <a:solidFill>
                  <a:srgbClr val="C00000"/>
                </a:solidFill>
                <a:latin typeface="Arial" charset="0"/>
                <a:cs typeface="Arial" charset="0"/>
              </a:rPr>
              <a:t>Ç</a:t>
            </a:r>
            <a:r>
              <a:rPr lang="en-AU" sz="2500" b="1" smtClean="0">
                <a:solidFill>
                  <a:srgbClr val="C00000"/>
                </a:solidFill>
                <a:cs typeface="Arial" charset="0"/>
              </a:rPr>
              <a:t>ISI GELİŞTİRME</a:t>
            </a:r>
            <a:endParaRPr lang="tr-TR" sz="2500" b="1" smtClean="0">
              <a:solidFill>
                <a:srgbClr val="C00000"/>
              </a:solidFill>
              <a:cs typeface="Arial" charset="0"/>
            </a:endParaRPr>
          </a:p>
        </p:txBody>
      </p:sp>
      <p:sp>
        <p:nvSpPr>
          <p:cNvPr id="14339" name="Rectangle 3"/>
          <p:cNvSpPr>
            <a:spLocks noGrp="1" noChangeArrowheads="1"/>
          </p:cNvSpPr>
          <p:nvPr>
            <p:ph type="body" idx="1"/>
          </p:nvPr>
        </p:nvSpPr>
        <p:spPr/>
        <p:txBody>
          <a:bodyPr/>
          <a:lstStyle/>
          <a:p>
            <a:pPr algn="just" eaLnBrk="1" hangingPunct="1">
              <a:lnSpc>
                <a:spcPct val="90000"/>
              </a:lnSpc>
              <a:buFont typeface="Arial" charset="0"/>
              <a:buNone/>
            </a:pPr>
            <a:r>
              <a:rPr lang="tr-TR" sz="2000" smtClean="0">
                <a:cs typeface="Arial" charset="0"/>
              </a:rPr>
              <a:t>    </a:t>
            </a:r>
            <a:r>
              <a:rPr lang="en-AU" sz="2000" smtClean="0">
                <a:cs typeface="Arial" charset="0"/>
              </a:rPr>
              <a:t>Aile üyeleri sonraki travmatik yaşantılara karşı daha iyimser bir bakış açısı geliştirmek için birbirine yardımcı olabilir. Travmatize olan kişiler olayla (örneğin trafik kazası ile) ilgili olarak </a:t>
            </a:r>
            <a:r>
              <a:rPr lang="en-AU" sz="2000" b="1" u="sng" smtClean="0">
                <a:cs typeface="Arial" charset="0"/>
              </a:rPr>
              <a:t>suçluluk duyabilir</a:t>
            </a:r>
            <a:r>
              <a:rPr lang="en-AU" sz="2000" b="1" smtClean="0">
                <a:cs typeface="Arial" charset="0"/>
              </a:rPr>
              <a:t> </a:t>
            </a:r>
            <a:r>
              <a:rPr lang="en-AU" sz="2000" smtClean="0">
                <a:cs typeface="Arial" charset="0"/>
              </a:rPr>
              <a:t>ya da </a:t>
            </a:r>
            <a:r>
              <a:rPr lang="en-US" sz="2000" smtClean="0">
                <a:cs typeface="Arial" charset="0"/>
              </a:rPr>
              <a:t>"</a:t>
            </a:r>
            <a:r>
              <a:rPr lang="en-US" sz="2000" b="1" u="sng" smtClean="0">
                <a:cs typeface="Arial" charset="0"/>
              </a:rPr>
              <a:t>K</a:t>
            </a:r>
            <a:r>
              <a:rPr lang="en-AU" sz="2000" b="1" u="sng" smtClean="0">
                <a:cs typeface="Arial" charset="0"/>
              </a:rPr>
              <a:t>eşke daha farklı davranmış olsaydım</a:t>
            </a:r>
            <a:r>
              <a:rPr lang="en-AU" sz="2000" smtClean="0">
                <a:cs typeface="Arial" charset="0"/>
              </a:rPr>
              <a:t>" diye düşünebilirler. </a:t>
            </a:r>
            <a:endParaRPr lang="tr-TR" sz="2000" smtClean="0">
              <a:cs typeface="Arial" charset="0"/>
            </a:endParaRPr>
          </a:p>
          <a:p>
            <a:pPr algn="just" eaLnBrk="1" hangingPunct="1">
              <a:lnSpc>
                <a:spcPct val="90000"/>
              </a:lnSpc>
              <a:buFont typeface="Arial" charset="0"/>
              <a:buNone/>
            </a:pPr>
            <a:r>
              <a:rPr lang="tr-TR" sz="2000" smtClean="0">
                <a:cs typeface="Arial" charset="0"/>
              </a:rPr>
              <a:t>	</a:t>
            </a:r>
            <a:r>
              <a:rPr lang="en-AU" sz="2000" smtClean="0">
                <a:cs typeface="Arial" charset="0"/>
              </a:rPr>
              <a:t>Yetişkinler çocuklarda ortaya çıkan bu gibi yanlış düşünceleri </a:t>
            </a:r>
            <a:r>
              <a:rPr lang="en-AU" sz="2000" b="1" u="sng" smtClean="0">
                <a:cs typeface="Arial" charset="0"/>
              </a:rPr>
              <a:t>oyun</a:t>
            </a:r>
            <a:r>
              <a:rPr lang="en-AU" sz="2000" smtClean="0">
                <a:cs typeface="Arial" charset="0"/>
              </a:rPr>
              <a:t> ve </a:t>
            </a:r>
            <a:r>
              <a:rPr lang="en-AU" sz="2000" b="1" u="sng" smtClean="0">
                <a:cs typeface="Arial" charset="0"/>
              </a:rPr>
              <a:t>sanat etkinlikleri </a:t>
            </a:r>
            <a:r>
              <a:rPr lang="en-AU" sz="2000" smtClean="0">
                <a:cs typeface="Arial" charset="0"/>
              </a:rPr>
              <a:t>yoluyla veya onlarla açıkça konuşarak düzeltebilirler. </a:t>
            </a:r>
            <a:endParaRPr lang="tr-TR" sz="2000" smtClean="0">
              <a:cs typeface="Arial" charset="0"/>
            </a:endParaRPr>
          </a:p>
          <a:p>
            <a:pPr algn="just" eaLnBrk="1" hangingPunct="1">
              <a:lnSpc>
                <a:spcPct val="90000"/>
              </a:lnSpc>
              <a:buFont typeface="Arial" charset="0"/>
              <a:buNone/>
            </a:pPr>
            <a:r>
              <a:rPr lang="tr-TR" sz="2000" smtClean="0">
                <a:cs typeface="Arial" charset="0"/>
              </a:rPr>
              <a:t>	</a:t>
            </a:r>
            <a:r>
              <a:rPr lang="en-AU" sz="2000" smtClean="0">
                <a:cs typeface="Arial" charset="0"/>
              </a:rPr>
              <a:t>Ayrıca, yetişkinler, travmadan sonra çocuklarda bozulabilen, </a:t>
            </a:r>
            <a:r>
              <a:rPr lang="en-AU" sz="2000" b="1" u="sng" smtClean="0">
                <a:cs typeface="Arial" charset="0"/>
              </a:rPr>
              <a:t>neyin gerçek</a:t>
            </a:r>
            <a:r>
              <a:rPr lang="tr-TR" sz="2000" smtClean="0">
                <a:cs typeface="Arial" charset="0"/>
              </a:rPr>
              <a:t>,</a:t>
            </a:r>
            <a:r>
              <a:rPr lang="en-AU" sz="2000" smtClean="0">
                <a:cs typeface="Arial" charset="0"/>
              </a:rPr>
              <a:t> </a:t>
            </a:r>
            <a:r>
              <a:rPr lang="en-AU" sz="2000" b="1" u="sng" smtClean="0">
                <a:cs typeface="Arial" charset="0"/>
              </a:rPr>
              <a:t>neyin hayal</a:t>
            </a:r>
            <a:r>
              <a:rPr lang="tr-TR" sz="2000" b="1" u="sng" smtClean="0">
                <a:cs typeface="Arial" charset="0"/>
              </a:rPr>
              <a:t>;</a:t>
            </a:r>
            <a:r>
              <a:rPr lang="en-AU" sz="2000" smtClean="0">
                <a:cs typeface="Arial" charset="0"/>
              </a:rPr>
              <a:t> </a:t>
            </a:r>
            <a:r>
              <a:rPr lang="en-AU" sz="2000" b="1" u="sng" smtClean="0">
                <a:cs typeface="Arial" charset="0"/>
              </a:rPr>
              <a:t>neyin doğru</a:t>
            </a:r>
            <a:r>
              <a:rPr lang="tr-TR" sz="2000" smtClean="0">
                <a:cs typeface="Arial" charset="0"/>
              </a:rPr>
              <a:t>,</a:t>
            </a:r>
            <a:r>
              <a:rPr lang="en-AU" sz="2000" smtClean="0">
                <a:cs typeface="Arial" charset="0"/>
              </a:rPr>
              <a:t> </a:t>
            </a:r>
            <a:r>
              <a:rPr lang="en-AU" sz="2000" b="1" u="sng" smtClean="0">
                <a:cs typeface="Arial" charset="0"/>
              </a:rPr>
              <a:t>neyin yanlış</a:t>
            </a:r>
            <a:r>
              <a:rPr lang="en-AU" sz="2000" smtClean="0">
                <a:cs typeface="Arial" charset="0"/>
              </a:rPr>
              <a:t> olduğu konusundaki dengeyi yeniden oluşturma çabalarında çocuklara  yardım edebilirler.</a:t>
            </a:r>
            <a:endParaRPr lang="tr-TR" sz="2000" smtClean="0">
              <a:cs typeface="Arial" charset="0"/>
            </a:endParaRPr>
          </a:p>
          <a:p>
            <a:pPr eaLnBrk="1" hangingPunct="1">
              <a:lnSpc>
                <a:spcPct val="90000"/>
              </a:lnSpc>
            </a:pPr>
            <a:endParaRPr lang="tr-TR" sz="200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tr-TR" sz="2900" b="1" smtClean="0">
                <a:solidFill>
                  <a:srgbClr val="C00000"/>
                </a:solidFill>
                <a:cs typeface="Arial" charset="0"/>
              </a:rPr>
              <a:t>4- </a:t>
            </a:r>
            <a:r>
              <a:rPr lang="en-AU" sz="2900" b="1" smtClean="0">
                <a:solidFill>
                  <a:srgbClr val="C00000"/>
                </a:solidFill>
                <a:cs typeface="Arial" charset="0"/>
              </a:rPr>
              <a:t>AİLE İ</a:t>
            </a:r>
            <a:r>
              <a:rPr lang="en-AU" sz="2900" b="1" smtClean="0">
                <a:solidFill>
                  <a:srgbClr val="C00000"/>
                </a:solidFill>
                <a:latin typeface="Arial" charset="0"/>
                <a:cs typeface="Arial" charset="0"/>
              </a:rPr>
              <a:t>Ç</a:t>
            </a:r>
            <a:r>
              <a:rPr lang="en-AU" sz="2900" b="1" smtClean="0">
                <a:solidFill>
                  <a:srgbClr val="C00000"/>
                </a:solidFill>
                <a:cs typeface="Arial" charset="0"/>
              </a:rPr>
              <a:t>İNDE BİRLİK VE ŞEFKAT OLMASI</a:t>
            </a:r>
            <a:endParaRPr lang="tr-TR" sz="2900" b="1" smtClean="0">
              <a:solidFill>
                <a:srgbClr val="C00000"/>
              </a:solidFill>
              <a:cs typeface="Arial" charset="0"/>
            </a:endParaRPr>
          </a:p>
        </p:txBody>
      </p:sp>
      <p:sp>
        <p:nvSpPr>
          <p:cNvPr id="15363" name="Rectangle 3"/>
          <p:cNvSpPr>
            <a:spLocks noGrp="1" noChangeArrowheads="1"/>
          </p:cNvSpPr>
          <p:nvPr>
            <p:ph type="body" idx="1"/>
          </p:nvPr>
        </p:nvSpPr>
        <p:spPr/>
        <p:txBody>
          <a:bodyPr/>
          <a:lstStyle/>
          <a:p>
            <a:pPr algn="just" eaLnBrk="1" hangingPunct="1">
              <a:lnSpc>
                <a:spcPct val="80000"/>
              </a:lnSpc>
              <a:buFont typeface="Wingdings" pitchFamily="2" charset="2"/>
              <a:buChar char="ü"/>
            </a:pPr>
            <a:r>
              <a:rPr lang="tr-TR" sz="2400" smtClean="0">
                <a:cs typeface="Arial" charset="0"/>
              </a:rPr>
              <a:t>Stresle daha iyi başa çıkan ailelerin birbirlerine sevgi ve şefkatle davrandıkları bilinmektedir. Bazı aileler sevgilerini sözle, bazıları birbirlerine sarılarak, öperek, bazıları ise birbirlerine yardımcı olarak ve diğerlerini memnun edecek işler yaparak gösterebilirler. </a:t>
            </a:r>
          </a:p>
          <a:p>
            <a:pPr algn="just" eaLnBrk="1" hangingPunct="1">
              <a:lnSpc>
                <a:spcPct val="80000"/>
              </a:lnSpc>
              <a:buFont typeface="Wingdings" pitchFamily="2" charset="2"/>
              <a:buChar char="ü"/>
            </a:pPr>
            <a:r>
              <a:rPr lang="tr-TR" sz="2400" smtClean="0">
                <a:cs typeface="Arial" charset="0"/>
              </a:rPr>
              <a:t>Bazen anne-babalar çocuklarının iyiliğini düşünerek travmatik bir olaydan sonra çocuklarını bir akraba veya tanıdığın yanına göndermek isteyebilirler. Önemli olan aile bireylerinin mümkün olduğunca birlikte kalması, </a:t>
            </a:r>
            <a:r>
              <a:rPr lang="tr-TR" sz="2400" b="1" i="1" u="sng" smtClean="0">
                <a:cs typeface="Arial" charset="0"/>
              </a:rPr>
              <a:t>özellikle küçük çocukların aile ile kalmasıdır</a:t>
            </a:r>
            <a:r>
              <a:rPr lang="tr-TR" sz="2400" smtClean="0">
                <a:cs typeface="Arial" charset="0"/>
              </a:rPr>
              <a:t>. </a:t>
            </a:r>
          </a:p>
          <a:p>
            <a:pPr eaLnBrk="1" hangingPunct="1">
              <a:lnSpc>
                <a:spcPct val="80000"/>
              </a:lnSpc>
            </a:pPr>
            <a:endParaRPr lang="tr-TR" sz="20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Başlık 2"/>
          <p:cNvSpPr>
            <a:spLocks noGrp="1"/>
          </p:cNvSpPr>
          <p:nvPr>
            <p:ph type="title"/>
          </p:nvPr>
        </p:nvSpPr>
        <p:spPr/>
        <p:txBody>
          <a:bodyPr>
            <a:normAutofit fontScale="90000"/>
          </a:bodyPr>
          <a:lstStyle/>
          <a:p>
            <a:pPr eaLnBrk="1" hangingPunct="1"/>
            <a:r>
              <a:rPr lang="tr-TR" smtClean="0"/>
              <a:t>Karşılaşılabilinecek Travma Türleri</a:t>
            </a:r>
          </a:p>
        </p:txBody>
      </p:sp>
      <p:sp>
        <p:nvSpPr>
          <p:cNvPr id="2" name="İçerik Yer Tutucusu 1"/>
          <p:cNvSpPr>
            <a:spLocks noGrp="1"/>
          </p:cNvSpPr>
          <p:nvPr>
            <p:ph idx="1"/>
          </p:nvPr>
        </p:nvSpPr>
        <p:spPr/>
        <p:txBody>
          <a:bodyPr rtlCol="0">
            <a:normAutofit fontScale="92500" lnSpcReduction="20000"/>
          </a:bodyPr>
          <a:lstStyle/>
          <a:p>
            <a:pPr marL="274320" indent="-274320" eaLnBrk="1" fontAlgn="auto" hangingPunct="1">
              <a:spcAft>
                <a:spcPts val="0"/>
              </a:spcAft>
              <a:buFontTx/>
              <a:buNone/>
              <a:defRPr/>
            </a:pPr>
            <a:r>
              <a:rPr lang="tr-TR" dirty="0" smtClean="0">
                <a:latin typeface="+mj-lt"/>
              </a:rPr>
              <a:t>1. Ani, beklenmedik bir şekilde ortaya çıkan, sınırlı bir süre devam eden, başı ve sonu belli olan olaylar</a:t>
            </a:r>
          </a:p>
          <a:p>
            <a:pPr marL="274320" indent="-274320" eaLnBrk="1" fontAlgn="auto" hangingPunct="1">
              <a:spcAft>
                <a:spcPts val="0"/>
              </a:spcAft>
              <a:buFontTx/>
              <a:buNone/>
              <a:defRPr/>
            </a:pPr>
            <a:r>
              <a:rPr lang="tr-TR" dirty="0" smtClean="0">
                <a:latin typeface="+mj-lt"/>
              </a:rPr>
              <a:t>    </a:t>
            </a:r>
            <a:r>
              <a:rPr lang="tr-TR" b="1" dirty="0" smtClean="0">
                <a:effectLst>
                  <a:outerShdw blurRad="38100" dist="38100" dir="2700000" algn="tl">
                    <a:srgbClr val="000000">
                      <a:alpha val="43137"/>
                    </a:srgbClr>
                  </a:outerShdw>
                </a:effectLst>
                <a:latin typeface="+mj-lt"/>
              </a:rPr>
              <a:t>Örnek: </a:t>
            </a:r>
            <a:r>
              <a:rPr lang="tr-TR" dirty="0" smtClean="0">
                <a:latin typeface="+mj-lt"/>
              </a:rPr>
              <a:t>doğal afetler, kazalar, ani kayıplar</a:t>
            </a:r>
          </a:p>
          <a:p>
            <a:pPr marL="274320" indent="-274320" eaLnBrk="1" fontAlgn="auto" hangingPunct="1">
              <a:spcAft>
                <a:spcPts val="0"/>
              </a:spcAft>
              <a:buFontTx/>
              <a:buNone/>
              <a:defRPr/>
            </a:pPr>
            <a:endParaRPr lang="tr-TR" dirty="0" smtClean="0">
              <a:latin typeface="+mj-lt"/>
            </a:endParaRPr>
          </a:p>
          <a:p>
            <a:pPr marL="274320" indent="-274320" algn="just" eaLnBrk="1" fontAlgn="auto" hangingPunct="1">
              <a:spcAft>
                <a:spcPts val="0"/>
              </a:spcAft>
              <a:buFont typeface="Symbol" pitchFamily="18" charset="2"/>
              <a:buNone/>
              <a:defRPr/>
            </a:pPr>
            <a:r>
              <a:rPr lang="tr-TR" dirty="0" smtClean="0">
                <a:latin typeface="+mj-lt"/>
              </a:rPr>
              <a:t>2. Öngörülebilen, tekrarlayıcı ve sürekli yaşanan tehlikeler</a:t>
            </a:r>
          </a:p>
          <a:p>
            <a:pPr marL="274320" indent="-274320" algn="just" eaLnBrk="1" fontAlgn="auto" hangingPunct="1">
              <a:spcAft>
                <a:spcPts val="0"/>
              </a:spcAft>
              <a:buFont typeface="Symbol" pitchFamily="18" charset="2"/>
              <a:buNone/>
              <a:defRPr/>
            </a:pPr>
            <a:r>
              <a:rPr lang="tr-TR" b="1" dirty="0" smtClean="0">
                <a:effectLst>
                  <a:outerShdw blurRad="38100" dist="38100" dir="2700000" algn="tl">
                    <a:srgbClr val="000000">
                      <a:alpha val="43137"/>
                    </a:srgbClr>
                  </a:outerShdw>
                </a:effectLst>
                <a:latin typeface="+mj-lt"/>
              </a:rPr>
              <a:t>    Örnek: </a:t>
            </a:r>
            <a:r>
              <a:rPr lang="tr-TR" dirty="0" smtClean="0">
                <a:latin typeface="+mj-lt"/>
              </a:rPr>
              <a:t>savaş, cinsel taciz, takibe alınma, şiddet kullanılan koşullarda yaşama, eziyet, </a:t>
            </a:r>
            <a:r>
              <a:rPr lang="tr-TR" dirty="0" err="1" smtClean="0">
                <a:latin typeface="+mj-lt"/>
              </a:rPr>
              <a:t>vb</a:t>
            </a:r>
            <a:endParaRPr lang="tr-TR" dirty="0" smtClean="0">
              <a:latin typeface="+mj-lt"/>
            </a:endParaRPr>
          </a:p>
          <a:p>
            <a:pPr marL="274320" indent="-274320" algn="just" eaLnBrk="1" fontAlgn="auto" hangingPunct="1">
              <a:spcAft>
                <a:spcPts val="0"/>
              </a:spcAft>
              <a:buFont typeface="Symbol" pitchFamily="18" charset="2"/>
              <a:buNone/>
              <a:defRPr/>
            </a:pPr>
            <a:endParaRPr lang="tr-TR" dirty="0" smtClean="0">
              <a:latin typeface="+mj-lt"/>
            </a:endParaRPr>
          </a:p>
          <a:p>
            <a:pPr marL="274320" indent="-274320" algn="just" eaLnBrk="1" fontAlgn="auto" hangingPunct="1">
              <a:spcAft>
                <a:spcPts val="0"/>
              </a:spcAft>
              <a:buFont typeface="Symbol" pitchFamily="18" charset="2"/>
              <a:buNone/>
              <a:defRPr/>
            </a:pPr>
            <a:r>
              <a:rPr lang="tr-TR" dirty="0" smtClean="0">
                <a:latin typeface="+mj-lt"/>
              </a:rPr>
              <a:t>3. Her iki travma / zorlu yaşam olaylarının bir arada görüldüğü durumlar</a:t>
            </a:r>
          </a:p>
          <a:p>
            <a:pPr marL="274320" indent="-274320" algn="just" eaLnBrk="1" fontAlgn="auto" hangingPunct="1">
              <a:spcAft>
                <a:spcPts val="0"/>
              </a:spcAft>
              <a:buFont typeface="Symbol" pitchFamily="18" charset="2"/>
              <a:buNone/>
              <a:defRPr/>
            </a:pPr>
            <a:r>
              <a:rPr lang="en-US" dirty="0" smtClean="0">
                <a:latin typeface="+mj-lt"/>
              </a:rPr>
              <a:t>    </a:t>
            </a:r>
            <a:r>
              <a:rPr lang="tr-TR" b="1" dirty="0" smtClean="0">
                <a:effectLst>
                  <a:outerShdw blurRad="38100" dist="38100" dir="2700000" algn="tl">
                    <a:srgbClr val="000000">
                      <a:alpha val="43137"/>
                    </a:srgbClr>
                  </a:outerShdw>
                </a:effectLst>
                <a:latin typeface="+mj-lt"/>
              </a:rPr>
              <a:t>Örnek: </a:t>
            </a:r>
            <a:r>
              <a:rPr lang="tr-TR" dirty="0" smtClean="0">
                <a:latin typeface="+mj-lt"/>
              </a:rPr>
              <a:t>bir doğal afetten sonra ev içi şiddetin artması, ekonomik krizler gibi</a:t>
            </a: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tr-TR" sz="3400" b="1" smtClean="0">
                <a:solidFill>
                  <a:srgbClr val="C00000"/>
                </a:solidFill>
                <a:cs typeface="Arial" charset="0"/>
              </a:rPr>
              <a:t>5- Aile i</a:t>
            </a:r>
            <a:r>
              <a:rPr lang="tr-TR" sz="3400" b="1" smtClean="0">
                <a:solidFill>
                  <a:srgbClr val="C00000"/>
                </a:solidFill>
                <a:latin typeface="Arial" charset="0"/>
                <a:cs typeface="Arial" charset="0"/>
              </a:rPr>
              <a:t>ç</a:t>
            </a:r>
            <a:r>
              <a:rPr lang="tr-TR" sz="3400" b="1" smtClean="0">
                <a:solidFill>
                  <a:srgbClr val="C00000"/>
                </a:solidFill>
                <a:cs typeface="Arial" charset="0"/>
              </a:rPr>
              <a:t>inde a</a:t>
            </a:r>
            <a:r>
              <a:rPr lang="tr-TR" sz="3400" b="1" smtClean="0">
                <a:solidFill>
                  <a:srgbClr val="C00000"/>
                </a:solidFill>
                <a:latin typeface="Arial" charset="0"/>
                <a:cs typeface="Arial" charset="0"/>
              </a:rPr>
              <a:t>ç</a:t>
            </a:r>
            <a:r>
              <a:rPr lang="tr-TR" sz="3400" b="1" smtClean="0">
                <a:solidFill>
                  <a:srgbClr val="C00000"/>
                </a:solidFill>
                <a:cs typeface="Arial" charset="0"/>
              </a:rPr>
              <a:t>ık ve etkili iletişim</a:t>
            </a:r>
          </a:p>
        </p:txBody>
      </p:sp>
      <p:sp>
        <p:nvSpPr>
          <p:cNvPr id="16387" name="Rectangle 3"/>
          <p:cNvSpPr>
            <a:spLocks noGrp="1" noChangeArrowheads="1"/>
          </p:cNvSpPr>
          <p:nvPr>
            <p:ph type="body" idx="1"/>
          </p:nvPr>
        </p:nvSpPr>
        <p:spPr/>
        <p:txBody>
          <a:bodyPr/>
          <a:lstStyle/>
          <a:p>
            <a:pPr algn="just" eaLnBrk="1" hangingPunct="1">
              <a:lnSpc>
                <a:spcPct val="80000"/>
              </a:lnSpc>
              <a:buFont typeface="Arial" charset="0"/>
              <a:buNone/>
            </a:pPr>
            <a:r>
              <a:rPr lang="tr-TR" smtClean="0">
                <a:cs typeface="Arial" charset="0"/>
              </a:rPr>
              <a:t>Stresle olumlu bir şekilde başa çıkabilen aileler genellikle birbirleriyle açık ve etkili bir şekilde iletişim kurabilen ailelerdir. </a:t>
            </a:r>
          </a:p>
          <a:p>
            <a:pPr algn="just" eaLnBrk="1" hangingPunct="1">
              <a:lnSpc>
                <a:spcPct val="80000"/>
              </a:lnSpc>
              <a:buFont typeface="Arial" charset="0"/>
              <a:buNone/>
            </a:pPr>
            <a:r>
              <a:rPr lang="tr-TR" smtClean="0">
                <a:cs typeface="Arial" charset="0"/>
              </a:rPr>
              <a:t>	Zor duyguları aile üyeleriyle paylaşabilmeyi ve gerektiğinde onlardan yardım ya da destek isteyebilmeyi de içermektedir. </a:t>
            </a:r>
            <a:r>
              <a:rPr lang="tr-TR" b="1" smtClean="0">
                <a:cs typeface="Arial" charset="0"/>
              </a:rPr>
              <a:t>Açık iletişim </a:t>
            </a:r>
            <a:r>
              <a:rPr lang="tr-TR" smtClean="0">
                <a:cs typeface="Arial" charset="0"/>
              </a:rPr>
              <a:t>aynı zamanda aile üyelerinin birbirini dinlemesini ve birbirlerini anladıklarını göstermelerini de gerektirir.</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tr-TR" sz="2900" b="1" smtClean="0">
                <a:solidFill>
                  <a:srgbClr val="C00000"/>
                </a:solidFill>
                <a:cs typeface="Arial" charset="0"/>
              </a:rPr>
              <a:t>6- AİLEDE ROL VE BEKLENTİLERDE ESNEKLİK  OLMASI</a:t>
            </a:r>
          </a:p>
        </p:txBody>
      </p:sp>
      <p:sp>
        <p:nvSpPr>
          <p:cNvPr id="17411" name="Rectangle 3"/>
          <p:cNvSpPr>
            <a:spLocks noGrp="1" noChangeArrowheads="1"/>
          </p:cNvSpPr>
          <p:nvPr>
            <p:ph type="body" idx="1"/>
          </p:nvPr>
        </p:nvSpPr>
        <p:spPr/>
        <p:txBody>
          <a:bodyPr/>
          <a:lstStyle/>
          <a:p>
            <a:pPr algn="just" eaLnBrk="1" hangingPunct="1">
              <a:lnSpc>
                <a:spcPct val="80000"/>
              </a:lnSpc>
              <a:buFont typeface="Arial" charset="0"/>
              <a:buNone/>
            </a:pPr>
            <a:r>
              <a:rPr lang="tr-TR" sz="2400" smtClean="0">
                <a:cs typeface="Arial" charset="0"/>
              </a:rPr>
              <a:t>Katı kuralları olan aileler, travma sonrasında eskiden uyguladıkları kuralları mevcut şartlarda uygulayamayacakları için, travmatik olayın yarattığı strese karşı özellikle korunmasız kalabilirler. </a:t>
            </a:r>
          </a:p>
          <a:p>
            <a:pPr algn="just" eaLnBrk="1" hangingPunct="1">
              <a:lnSpc>
                <a:spcPct val="80000"/>
              </a:lnSpc>
              <a:buFont typeface="Arial" charset="0"/>
              <a:buNone/>
            </a:pPr>
            <a:r>
              <a:rPr lang="tr-TR" sz="2400" smtClean="0">
                <a:cs typeface="Arial" charset="0"/>
              </a:rPr>
              <a:t>	Buna karşın, yardım aramaya, yeni şeyler denemeye, rollerini ve alışkanlıklarını geçici olarak da olsa bir kenara bırakabilmeye, önceliklerini değiştirmeye ve daha düşük beklentiler oluşturmaya gönüllü olan aileler zorluklar ve güçlüklerin üstesinden daha kolay gelebilirler.</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tr-TR" sz="3100" b="1" smtClean="0">
                <a:solidFill>
                  <a:srgbClr val="C00000"/>
                </a:solidFill>
                <a:cs typeface="Arial" charset="0"/>
              </a:rPr>
              <a:t>7- AİLE ORTAMININ G</a:t>
            </a:r>
            <a:r>
              <a:rPr lang="tr-TR" sz="3100" b="1" smtClean="0">
                <a:solidFill>
                  <a:srgbClr val="C00000"/>
                </a:solidFill>
                <a:latin typeface="Arial" charset="0"/>
                <a:cs typeface="Arial" charset="0"/>
              </a:rPr>
              <a:t>Ü</a:t>
            </a:r>
            <a:r>
              <a:rPr lang="tr-TR" sz="3100" b="1" smtClean="0">
                <a:solidFill>
                  <a:srgbClr val="C00000"/>
                </a:solidFill>
                <a:cs typeface="Arial" charset="0"/>
              </a:rPr>
              <a:t>VEN VERİCİ OLMASI</a:t>
            </a:r>
          </a:p>
        </p:txBody>
      </p:sp>
      <p:sp>
        <p:nvSpPr>
          <p:cNvPr id="18435" name="Rectangle 3"/>
          <p:cNvSpPr>
            <a:spLocks noGrp="1" noChangeArrowheads="1"/>
          </p:cNvSpPr>
          <p:nvPr>
            <p:ph type="body" idx="1"/>
          </p:nvPr>
        </p:nvSpPr>
        <p:spPr/>
        <p:txBody>
          <a:bodyPr/>
          <a:lstStyle/>
          <a:p>
            <a:pPr algn="just" eaLnBrk="1" hangingPunct="1">
              <a:lnSpc>
                <a:spcPct val="80000"/>
              </a:lnSpc>
              <a:buFont typeface="Arial" charset="0"/>
              <a:buNone/>
            </a:pPr>
            <a:r>
              <a:rPr lang="en-AU" sz="2400" smtClean="0">
                <a:cs typeface="Arial" charset="0"/>
              </a:rPr>
              <a:t>Geçirilen yaşantılar ne kadar örseleyici olursa olsun, aile üyeleri birbirlerine ya da kendilerine zarar verici davranışlarda bulunmamalıdır. Aile içinde hiç bir biçimde şiddet ya da saldırganlığa izin verilmemelidir. </a:t>
            </a:r>
            <a:endParaRPr lang="tr-TR" sz="2400" smtClean="0">
              <a:cs typeface="Arial" charset="0"/>
            </a:endParaRPr>
          </a:p>
          <a:p>
            <a:pPr algn="just" eaLnBrk="1" hangingPunct="1">
              <a:lnSpc>
                <a:spcPct val="80000"/>
              </a:lnSpc>
              <a:buFont typeface="Arial" charset="0"/>
              <a:buNone/>
            </a:pPr>
            <a:r>
              <a:rPr lang="tr-TR" sz="2400" smtClean="0">
                <a:cs typeface="Arial" charset="0"/>
              </a:rPr>
              <a:t>	</a:t>
            </a:r>
            <a:r>
              <a:rPr lang="en-AU" sz="2400" smtClean="0">
                <a:cs typeface="Arial" charset="0"/>
              </a:rPr>
              <a:t>Sağlıklı bir ailede, sıcak ve kabul edici ana-baba-çocuk ilişkilerinin yanı sıra, aile içindeki yetişkinler arasında da sağlıklı ilişkiler olması gerekmektedir. </a:t>
            </a:r>
            <a:endParaRPr lang="tr-TR" sz="2400" smtClean="0">
              <a:cs typeface="Arial" charset="0"/>
            </a:endParaRPr>
          </a:p>
          <a:p>
            <a:pPr algn="just" eaLnBrk="1" hangingPunct="1">
              <a:lnSpc>
                <a:spcPct val="80000"/>
              </a:lnSpc>
              <a:buFont typeface="Arial" charset="0"/>
              <a:buNone/>
            </a:pPr>
            <a:r>
              <a:rPr lang="tr-TR" sz="2400" smtClean="0">
                <a:cs typeface="Arial" charset="0"/>
              </a:rPr>
              <a:t>	</a:t>
            </a:r>
            <a:r>
              <a:rPr lang="en-AU" sz="2400" smtClean="0">
                <a:cs typeface="Arial" charset="0"/>
              </a:rPr>
              <a:t>Anne-babalar açısından çocuklarının sorunlarını dinlemek, olan bitenleri inkar etmeden ve çocuğun kaldırabileceğinden daha fazla ayrıntı vermeden onlara bilgi vermek özellikle önem taşır.</a:t>
            </a:r>
            <a:endParaRPr lang="tr-TR" sz="2400" smtClean="0">
              <a:cs typeface="Arial"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AU" sz="3400" b="1" smtClean="0">
                <a:solidFill>
                  <a:srgbClr val="C00000"/>
                </a:solidFill>
                <a:cs typeface="Arial" charset="0"/>
              </a:rPr>
              <a:t>L</a:t>
            </a:r>
            <a:r>
              <a:rPr lang="en-AU" sz="3400" b="1" smtClean="0">
                <a:solidFill>
                  <a:srgbClr val="C00000"/>
                </a:solidFill>
                <a:latin typeface="Arial" charset="0"/>
                <a:cs typeface="Arial" charset="0"/>
              </a:rPr>
              <a:t>Ü</a:t>
            </a:r>
            <a:r>
              <a:rPr lang="en-AU" sz="3400" b="1" smtClean="0">
                <a:solidFill>
                  <a:srgbClr val="C00000"/>
                </a:solidFill>
                <a:cs typeface="Arial" charset="0"/>
              </a:rPr>
              <a:t>TFEN UNUTMAYIN!</a:t>
            </a:r>
            <a:endParaRPr lang="tr-TR" sz="3400" b="1" smtClean="0">
              <a:solidFill>
                <a:srgbClr val="C00000"/>
              </a:solidFill>
              <a:cs typeface="Arial" charset="0"/>
            </a:endParaRPr>
          </a:p>
        </p:txBody>
      </p:sp>
      <p:sp>
        <p:nvSpPr>
          <p:cNvPr id="33795" name="Rectangle 3"/>
          <p:cNvSpPr>
            <a:spLocks noGrp="1" noChangeArrowheads="1"/>
          </p:cNvSpPr>
          <p:nvPr>
            <p:ph type="body" idx="1"/>
          </p:nvPr>
        </p:nvSpPr>
        <p:spPr/>
        <p:txBody>
          <a:bodyPr/>
          <a:lstStyle/>
          <a:p>
            <a:pPr algn="just" eaLnBrk="1" hangingPunct="1">
              <a:lnSpc>
                <a:spcPct val="80000"/>
              </a:lnSpc>
              <a:spcBef>
                <a:spcPct val="0"/>
              </a:spcBef>
              <a:buFont typeface="Wingdings" pitchFamily="2" charset="2"/>
              <a:buChar char="ü"/>
              <a:defRPr/>
            </a:pPr>
            <a:r>
              <a:rPr lang="en-AU" sz="1800" smtClean="0">
                <a:cs typeface="Arial" charset="0"/>
              </a:rPr>
              <a:t>En sevgi dolu ailelerde bile aile üyeleri travmatik yaşantılar yüzünden zaman zaman kendilerini </a:t>
            </a:r>
            <a:r>
              <a:rPr lang="en-AU" sz="1800" b="1" smtClean="0">
                <a:cs typeface="Arial" charset="0"/>
              </a:rPr>
              <a:t>tükenmiş</a:t>
            </a:r>
            <a:r>
              <a:rPr lang="en-AU" sz="1800" smtClean="0">
                <a:cs typeface="Arial" charset="0"/>
              </a:rPr>
              <a:t> ya da </a:t>
            </a:r>
            <a:r>
              <a:rPr lang="en-AU" sz="1800" b="1" smtClean="0">
                <a:cs typeface="Arial" charset="0"/>
              </a:rPr>
              <a:t>duygusal olarak bitmiş </a:t>
            </a:r>
            <a:r>
              <a:rPr lang="en-AU" sz="1800" smtClean="0">
                <a:cs typeface="Arial" charset="0"/>
              </a:rPr>
              <a:t>hissedebilirler ve birbirlerini desteklemede yetersiz kalabilirler. Böyle zamanlarda sabırlı olmak ve olumlu yaşantıları vurgulamak iyi olabilir.</a:t>
            </a:r>
            <a:endParaRPr lang="tr-TR" sz="1800" smtClean="0">
              <a:cs typeface="Arial" charset="0"/>
            </a:endParaRPr>
          </a:p>
          <a:p>
            <a:pPr algn="just" eaLnBrk="1" hangingPunct="1">
              <a:lnSpc>
                <a:spcPct val="80000"/>
              </a:lnSpc>
              <a:spcBef>
                <a:spcPct val="0"/>
              </a:spcBef>
              <a:buFont typeface="Wingdings" pitchFamily="2" charset="2"/>
              <a:buChar char="ü"/>
              <a:defRPr/>
            </a:pPr>
            <a:endParaRPr lang="tr-TR" sz="1800" smtClean="0">
              <a:cs typeface="Arial" charset="0"/>
            </a:endParaRPr>
          </a:p>
          <a:p>
            <a:pPr algn="just" eaLnBrk="1" hangingPunct="1">
              <a:lnSpc>
                <a:spcPct val="80000"/>
              </a:lnSpc>
              <a:spcBef>
                <a:spcPct val="0"/>
              </a:spcBef>
              <a:buFont typeface="Wingdings" pitchFamily="2" charset="2"/>
              <a:buChar char="ü"/>
              <a:defRPr/>
            </a:pPr>
            <a:r>
              <a:rPr lang="en-AU" sz="1800" b="1" smtClean="0">
                <a:cs typeface="Arial" charset="0"/>
              </a:rPr>
              <a:t>Bazen aileler kısa vadede işe yarayan ama uzun vadede olumsuz sonuçları olan ve daha fazla soruna yol açabilen çözümler (</a:t>
            </a:r>
            <a:r>
              <a:rPr lang="en-AU" sz="1800" b="1" smtClean="0">
                <a:solidFill>
                  <a:srgbClr val="FF0000"/>
                </a:solidFill>
                <a:effectLst>
                  <a:outerShdw blurRad="38100" dist="38100" dir="2700000" algn="tl">
                    <a:srgbClr val="000000"/>
                  </a:outerShdw>
                </a:effectLst>
                <a:cs typeface="Arial" charset="0"/>
              </a:rPr>
              <a:t>örneğin</a:t>
            </a:r>
            <a:r>
              <a:rPr lang="tr-TR" sz="1800" b="1" smtClean="0">
                <a:solidFill>
                  <a:srgbClr val="FF0000"/>
                </a:solidFill>
                <a:effectLst>
                  <a:outerShdw blurRad="38100" dist="38100" dir="2700000" algn="tl">
                    <a:srgbClr val="000000"/>
                  </a:outerShdw>
                </a:effectLst>
                <a:cs typeface="Arial" charset="0"/>
              </a:rPr>
              <a:t>;</a:t>
            </a:r>
            <a:r>
              <a:rPr lang="en-AU" sz="1800" b="1" smtClean="0">
                <a:solidFill>
                  <a:srgbClr val="FF0000"/>
                </a:solidFill>
                <a:effectLst>
                  <a:outerShdw blurRad="38100" dist="38100" dir="2700000" algn="tl">
                    <a:srgbClr val="000000"/>
                  </a:outerShdw>
                </a:effectLst>
                <a:cs typeface="Arial" charset="0"/>
              </a:rPr>
              <a:t> </a:t>
            </a:r>
            <a:r>
              <a:rPr lang="en-AU" sz="1800" b="1" i="1" smtClean="0">
                <a:solidFill>
                  <a:srgbClr val="FF0000"/>
                </a:solidFill>
                <a:cs typeface="Arial" charset="0"/>
              </a:rPr>
              <a:t>alkol alma, ilaç kullanma gibi</a:t>
            </a:r>
            <a:r>
              <a:rPr lang="en-AU" sz="1800" b="1" smtClean="0">
                <a:cs typeface="Arial" charset="0"/>
              </a:rPr>
              <a:t>) üretebilirler.</a:t>
            </a:r>
            <a:endParaRPr lang="tr-TR" sz="1800" b="1" smtClean="0">
              <a:cs typeface="Arial" charset="0"/>
            </a:endParaRPr>
          </a:p>
          <a:p>
            <a:pPr algn="just" eaLnBrk="1" hangingPunct="1">
              <a:lnSpc>
                <a:spcPct val="80000"/>
              </a:lnSpc>
              <a:spcBef>
                <a:spcPct val="0"/>
              </a:spcBef>
              <a:buFont typeface="Wingdings" pitchFamily="2" charset="2"/>
              <a:buChar char="ü"/>
              <a:defRPr/>
            </a:pPr>
            <a:endParaRPr lang="tr-TR" sz="1800" b="1" smtClean="0">
              <a:cs typeface="Arial" charset="0"/>
            </a:endParaRPr>
          </a:p>
          <a:p>
            <a:pPr algn="just" eaLnBrk="1" hangingPunct="1">
              <a:lnSpc>
                <a:spcPct val="80000"/>
              </a:lnSpc>
              <a:spcBef>
                <a:spcPct val="0"/>
              </a:spcBef>
              <a:buFont typeface="Wingdings" pitchFamily="2" charset="2"/>
              <a:buChar char="ü"/>
              <a:defRPr/>
            </a:pPr>
            <a:r>
              <a:rPr lang="en-AU" sz="1800" smtClean="0">
                <a:cs typeface="Arial" charset="0"/>
              </a:rPr>
              <a:t>Bazı aileler travmatize olmuş aile bireylerine ihtiyaçları olan desteği sağlayacak iç ve dış kaynaklardan yoksun olabilirler Bu gibi durumlarda bir psikolog veya psikiyatristin desteği gerekebilir.</a:t>
            </a:r>
            <a:endParaRPr lang="tr-TR" sz="1800" smtClean="0">
              <a:cs typeface="Arial" charset="0"/>
            </a:endParaRPr>
          </a:p>
          <a:p>
            <a:pPr eaLnBrk="1" hangingPunct="1">
              <a:lnSpc>
                <a:spcPct val="80000"/>
              </a:lnSpc>
              <a:defRPr/>
            </a:pPr>
            <a:endParaRPr lang="tr-TR" sz="160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tr-TR" sz="2500" b="1" smtClean="0">
                <a:solidFill>
                  <a:srgbClr val="C00000"/>
                </a:solidFill>
                <a:cs typeface="Arial" charset="0"/>
              </a:rPr>
              <a:t>ANNE </a:t>
            </a:r>
            <a:r>
              <a:rPr lang="tr-TR" sz="2500" b="1" smtClean="0">
                <a:solidFill>
                  <a:srgbClr val="C00000"/>
                </a:solidFill>
                <a:latin typeface="Arial" charset="0"/>
                <a:cs typeface="Arial" charset="0"/>
              </a:rPr>
              <a:t>–</a:t>
            </a:r>
            <a:r>
              <a:rPr lang="tr-TR" sz="2500" b="1" smtClean="0">
                <a:solidFill>
                  <a:srgbClr val="C00000"/>
                </a:solidFill>
                <a:cs typeface="Arial" charset="0"/>
              </a:rPr>
              <a:t> BABALAR KENDİLERİNE YARDIMCI OLMAK İ</a:t>
            </a:r>
            <a:r>
              <a:rPr lang="tr-TR" sz="2500" b="1" smtClean="0">
                <a:solidFill>
                  <a:srgbClr val="C00000"/>
                </a:solidFill>
                <a:latin typeface="Arial" charset="0"/>
                <a:cs typeface="Arial" charset="0"/>
              </a:rPr>
              <a:t>Ç</a:t>
            </a:r>
            <a:r>
              <a:rPr lang="tr-TR" sz="2500" b="1" smtClean="0">
                <a:solidFill>
                  <a:srgbClr val="C00000"/>
                </a:solidFill>
                <a:cs typeface="Arial" charset="0"/>
              </a:rPr>
              <a:t>İN NELER YAPABİLİRLER?</a:t>
            </a:r>
          </a:p>
        </p:txBody>
      </p:sp>
      <p:sp>
        <p:nvSpPr>
          <p:cNvPr id="20483" name="Rectangle 3"/>
          <p:cNvSpPr>
            <a:spLocks noGrp="1" noChangeArrowheads="1"/>
          </p:cNvSpPr>
          <p:nvPr>
            <p:ph type="body" idx="1"/>
          </p:nvPr>
        </p:nvSpPr>
        <p:spPr/>
        <p:txBody>
          <a:bodyPr/>
          <a:lstStyle/>
          <a:p>
            <a:pPr algn="just" eaLnBrk="1" hangingPunct="1">
              <a:lnSpc>
                <a:spcPct val="80000"/>
              </a:lnSpc>
              <a:buFont typeface="Arial" charset="0"/>
              <a:buNone/>
            </a:pPr>
            <a:r>
              <a:rPr lang="en-AU" sz="1800" b="1" smtClean="0">
                <a:cs typeface="Arial" charset="0"/>
              </a:rPr>
              <a:t>Anne ve babaların çocuklarıyla yeterince ilgilenebilmeleri için önce kendi duygusal ihtiyaçlarını göz önüne almaları ve güçlenmeleri gerekir. </a:t>
            </a:r>
            <a:endParaRPr lang="tr-TR" sz="1800" b="1" smtClean="0">
              <a:cs typeface="Arial" charset="0"/>
            </a:endParaRPr>
          </a:p>
          <a:p>
            <a:pPr algn="just" eaLnBrk="1" hangingPunct="1">
              <a:lnSpc>
                <a:spcPct val="80000"/>
              </a:lnSpc>
              <a:buFont typeface="Arial" charset="0"/>
              <a:buNone/>
            </a:pPr>
            <a:endParaRPr lang="tr-TR" sz="1800" b="1" smtClean="0">
              <a:cs typeface="Arial" charset="0"/>
            </a:endParaRPr>
          </a:p>
          <a:p>
            <a:pPr algn="just" eaLnBrk="1" hangingPunct="1">
              <a:lnSpc>
                <a:spcPct val="80000"/>
              </a:lnSpc>
              <a:buFont typeface="Wingdings" pitchFamily="2" charset="2"/>
              <a:buChar char="ü"/>
            </a:pPr>
            <a:r>
              <a:rPr lang="en-AU" sz="1800" smtClean="0">
                <a:cs typeface="Arial" charset="0"/>
              </a:rPr>
              <a:t>Yaşanan travmatik olayı düşünmeye ara vermek</a:t>
            </a:r>
            <a:r>
              <a:rPr lang="tr-TR" sz="1800" smtClean="0">
                <a:cs typeface="Arial" charset="0"/>
              </a:rPr>
              <a:t>, </a:t>
            </a:r>
            <a:r>
              <a:rPr lang="en-AU" sz="1800" smtClean="0">
                <a:cs typeface="Arial" charset="0"/>
              </a:rPr>
              <a:t>Varsa yaşanan belirsizliği/karmaşayı  kabullenmek</a:t>
            </a:r>
            <a:r>
              <a:rPr lang="tr-TR" sz="1800" smtClean="0">
                <a:cs typeface="Arial" charset="0"/>
              </a:rPr>
              <a:t>; </a:t>
            </a:r>
            <a:r>
              <a:rPr lang="en-AU" sz="1800" smtClean="0">
                <a:cs typeface="Arial" charset="0"/>
              </a:rPr>
              <a:t>Yeniden yapılandırma ve düzeltme etkinliklerine katılmak</a:t>
            </a:r>
            <a:endParaRPr lang="tr-TR" sz="1800" smtClean="0">
              <a:cs typeface="Arial" charset="0"/>
            </a:endParaRPr>
          </a:p>
          <a:p>
            <a:pPr algn="just" eaLnBrk="1" hangingPunct="1">
              <a:lnSpc>
                <a:spcPct val="80000"/>
              </a:lnSpc>
              <a:buFont typeface="Wingdings" pitchFamily="2" charset="2"/>
              <a:buChar char="ü"/>
            </a:pPr>
            <a:r>
              <a:rPr lang="en-AU" sz="1800" b="1" smtClean="0">
                <a:cs typeface="Arial" charset="0"/>
              </a:rPr>
              <a:t>Gelecek hakkında düşünüp, plan yapmak</a:t>
            </a:r>
            <a:r>
              <a:rPr lang="tr-TR" sz="1800" b="1" smtClean="0">
                <a:cs typeface="Arial" charset="0"/>
              </a:rPr>
              <a:t>,</a:t>
            </a:r>
            <a:r>
              <a:rPr lang="en-AU" sz="1800" b="1" smtClean="0">
                <a:cs typeface="Arial" charset="0"/>
              </a:rPr>
              <a:t> Aktif olmak, aile ve arkadaşlarla yapılacak şeyleri planlamak</a:t>
            </a:r>
            <a:endParaRPr lang="tr-TR" sz="1800" b="1" smtClean="0">
              <a:cs typeface="Arial" charset="0"/>
            </a:endParaRPr>
          </a:p>
          <a:p>
            <a:pPr algn="just" eaLnBrk="1" hangingPunct="1">
              <a:lnSpc>
                <a:spcPct val="80000"/>
              </a:lnSpc>
              <a:buFont typeface="Wingdings" pitchFamily="2" charset="2"/>
              <a:buChar char="ü"/>
            </a:pPr>
            <a:r>
              <a:rPr lang="en-AU" sz="1800" smtClean="0">
                <a:cs typeface="Arial" charset="0"/>
              </a:rPr>
              <a:t>Rahatlama yöntemleri bulmak ve uygulamak</a:t>
            </a:r>
            <a:endParaRPr lang="tr-TR" sz="1800" smtClean="0">
              <a:cs typeface="Arial" charset="0"/>
            </a:endParaRPr>
          </a:p>
          <a:p>
            <a:pPr algn="just" eaLnBrk="1" hangingPunct="1">
              <a:lnSpc>
                <a:spcPct val="80000"/>
              </a:lnSpc>
              <a:buFont typeface="Wingdings" pitchFamily="2" charset="2"/>
              <a:buChar char="ü"/>
            </a:pPr>
            <a:r>
              <a:rPr lang="en-AU" sz="1800" b="1" smtClean="0">
                <a:cs typeface="Arial" charset="0"/>
              </a:rPr>
              <a:t>Sosyal destek almak, arkadaşlarla görüşmek</a:t>
            </a:r>
            <a:r>
              <a:rPr lang="tr-TR" sz="1800" b="1" smtClean="0">
                <a:cs typeface="Arial" charset="0"/>
              </a:rPr>
              <a:t>, </a:t>
            </a:r>
            <a:r>
              <a:rPr lang="en-AU" sz="1800" b="1" smtClean="0">
                <a:cs typeface="Arial" charset="0"/>
              </a:rPr>
              <a:t>Espri ve şaka yapmak, eğlenmek</a:t>
            </a:r>
            <a:endParaRPr lang="tr-TR" sz="1800" b="1" smtClean="0">
              <a:cs typeface="Arial" charset="0"/>
            </a:endParaRPr>
          </a:p>
          <a:p>
            <a:pPr eaLnBrk="1" hangingPunct="1">
              <a:lnSpc>
                <a:spcPct val="80000"/>
              </a:lnSpc>
            </a:pPr>
            <a:endParaRPr lang="tr-TR" sz="180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68313" y="333375"/>
            <a:ext cx="8229600" cy="1646238"/>
          </a:xfrm>
        </p:spPr>
        <p:txBody>
          <a:bodyPr>
            <a:normAutofit fontScale="90000"/>
          </a:bodyPr>
          <a:lstStyle/>
          <a:p>
            <a:pPr eaLnBrk="1" hangingPunct="1"/>
            <a:r>
              <a:rPr lang="tr-TR" sz="3800" smtClean="0"/>
              <a:t>TRAVMATİK OLAYLARA KARŞI DAHA DAYANIKLI ÇOCUKLAR YETİŞTİRMEK İÇİN NELER YAPILMALIDIR</a:t>
            </a:r>
          </a:p>
        </p:txBody>
      </p:sp>
      <p:sp>
        <p:nvSpPr>
          <p:cNvPr id="21507" name="Rectangle 3"/>
          <p:cNvSpPr>
            <a:spLocks noGrp="1" noChangeArrowheads="1"/>
          </p:cNvSpPr>
          <p:nvPr>
            <p:ph type="body" idx="1"/>
          </p:nvPr>
        </p:nvSpPr>
        <p:spPr>
          <a:xfrm>
            <a:off x="914400" y="2566988"/>
            <a:ext cx="7772400" cy="3563937"/>
          </a:xfrm>
        </p:spPr>
        <p:txBody>
          <a:bodyPr/>
          <a:lstStyle/>
          <a:p>
            <a:pPr eaLnBrk="1" hangingPunct="1">
              <a:lnSpc>
                <a:spcPct val="90000"/>
              </a:lnSpc>
            </a:pPr>
            <a:r>
              <a:rPr lang="tr-TR" smtClean="0"/>
              <a:t>Çocuğa ait olma ,sevilme ve güven duygusunu aşılayın.</a:t>
            </a:r>
          </a:p>
          <a:p>
            <a:pPr eaLnBrk="1" hangingPunct="1">
              <a:lnSpc>
                <a:spcPct val="90000"/>
              </a:lnSpc>
            </a:pPr>
            <a:r>
              <a:rPr lang="tr-TR" smtClean="0"/>
              <a:t>Kendine güven ve öz kontrol duygusunu geliştirin.</a:t>
            </a:r>
          </a:p>
          <a:p>
            <a:pPr eaLnBrk="1" hangingPunct="1">
              <a:lnSpc>
                <a:spcPct val="90000"/>
              </a:lnSpc>
            </a:pPr>
            <a:r>
              <a:rPr lang="tr-TR" smtClean="0"/>
              <a:t>Tutarlı disiplin uygulayın </a:t>
            </a:r>
          </a:p>
          <a:p>
            <a:pPr eaLnBrk="1" hangingPunct="1">
              <a:lnSpc>
                <a:spcPct val="90000"/>
              </a:lnSpc>
            </a:pPr>
            <a:r>
              <a:rPr lang="tr-TR" smtClean="0"/>
              <a:t>Problem çözme ve sosyal becerileri</a:t>
            </a:r>
          </a:p>
          <a:p>
            <a:pPr eaLnBrk="1" hangingPunct="1">
              <a:lnSpc>
                <a:spcPct val="90000"/>
              </a:lnSpc>
              <a:buFont typeface="Wingdings" pitchFamily="2" charset="2"/>
              <a:buNone/>
            </a:pPr>
            <a:r>
              <a:rPr lang="tr-TR" smtClean="0"/>
              <a:t>geliştirin.</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pPr eaLnBrk="1" hangingPunct="1"/>
            <a:r>
              <a:rPr lang="tr-TR" sz="2500" b="1" smtClean="0">
                <a:solidFill>
                  <a:srgbClr val="C00000"/>
                </a:solidFill>
                <a:cs typeface="Arial" charset="0"/>
              </a:rPr>
              <a:t>TRAVMATİK OLAYLARA DAYANIKLI </a:t>
            </a:r>
            <a:br>
              <a:rPr lang="tr-TR" sz="2500" b="1" smtClean="0">
                <a:solidFill>
                  <a:srgbClr val="C00000"/>
                </a:solidFill>
                <a:cs typeface="Arial" charset="0"/>
              </a:rPr>
            </a:br>
            <a:r>
              <a:rPr lang="tr-TR" sz="2500" b="1" smtClean="0">
                <a:solidFill>
                  <a:srgbClr val="C00000"/>
                </a:solidFill>
                <a:cs typeface="Arial" charset="0"/>
              </a:rPr>
              <a:t>BİREYLERİN </a:t>
            </a:r>
            <a:r>
              <a:rPr lang="tr-TR" sz="2500" b="1" smtClean="0">
                <a:solidFill>
                  <a:srgbClr val="C00000"/>
                </a:solidFill>
                <a:latin typeface="Arial" charset="0"/>
                <a:cs typeface="Arial" charset="0"/>
              </a:rPr>
              <a:t>Ö</a:t>
            </a:r>
            <a:r>
              <a:rPr lang="tr-TR" sz="2500" b="1" smtClean="0">
                <a:solidFill>
                  <a:srgbClr val="C00000"/>
                </a:solidFill>
                <a:cs typeface="Arial" charset="0"/>
              </a:rPr>
              <a:t>ZELLİKLERİ-1</a:t>
            </a:r>
            <a:br>
              <a:rPr lang="tr-TR" sz="2500" b="1" smtClean="0">
                <a:solidFill>
                  <a:srgbClr val="C00000"/>
                </a:solidFill>
                <a:cs typeface="Arial" charset="0"/>
              </a:rPr>
            </a:br>
            <a:endParaRPr lang="tr-TR" sz="2500" b="1" smtClean="0">
              <a:solidFill>
                <a:srgbClr val="C00000"/>
              </a:solidFill>
              <a:cs typeface="Arial" charset="0"/>
            </a:endParaRPr>
          </a:p>
        </p:txBody>
      </p:sp>
      <p:sp>
        <p:nvSpPr>
          <p:cNvPr id="22531" name="Rectangle 3"/>
          <p:cNvSpPr>
            <a:spLocks noGrp="1" noChangeArrowheads="1"/>
          </p:cNvSpPr>
          <p:nvPr>
            <p:ph type="body" idx="1"/>
          </p:nvPr>
        </p:nvSpPr>
        <p:spPr/>
        <p:txBody>
          <a:bodyPr/>
          <a:lstStyle/>
          <a:p>
            <a:pPr eaLnBrk="1" hangingPunct="1">
              <a:lnSpc>
                <a:spcPct val="150000"/>
              </a:lnSpc>
              <a:buFont typeface="Wingdings" pitchFamily="2" charset="2"/>
              <a:buChar char="ü"/>
            </a:pPr>
            <a:r>
              <a:rPr lang="en-AU" sz="2000" smtClean="0">
                <a:cs typeface="Arial" charset="0"/>
              </a:rPr>
              <a:t>Kendine ve örseleyici yaşam olaylarıyla başetme gücüne güven</a:t>
            </a:r>
            <a:endParaRPr lang="tr-TR" sz="2000" smtClean="0">
              <a:cs typeface="Arial" charset="0"/>
            </a:endParaRPr>
          </a:p>
          <a:p>
            <a:pPr eaLnBrk="1" hangingPunct="1">
              <a:lnSpc>
                <a:spcPct val="150000"/>
              </a:lnSpc>
              <a:buFont typeface="Wingdings" pitchFamily="2" charset="2"/>
              <a:buChar char="ü"/>
            </a:pPr>
            <a:r>
              <a:rPr lang="en-AU" sz="2000" b="1" smtClean="0">
                <a:cs typeface="Arial" charset="0"/>
              </a:rPr>
              <a:t>Bağımsız düşünebilme ve davranabilme</a:t>
            </a:r>
            <a:endParaRPr lang="tr-TR" sz="2000" b="1" smtClean="0">
              <a:cs typeface="Arial" charset="0"/>
            </a:endParaRPr>
          </a:p>
          <a:p>
            <a:pPr eaLnBrk="1" hangingPunct="1">
              <a:lnSpc>
                <a:spcPct val="150000"/>
              </a:lnSpc>
              <a:buFont typeface="Wingdings" pitchFamily="2" charset="2"/>
              <a:buChar char="ü"/>
            </a:pPr>
            <a:r>
              <a:rPr lang="en-AU" sz="2000" smtClean="0">
                <a:cs typeface="Arial" charset="0"/>
              </a:rPr>
              <a:t>Başkalarıyla almaya ve vermeye dayalı olumlu ilişkiler kurabilme</a:t>
            </a:r>
            <a:endParaRPr lang="tr-TR" sz="2000" smtClean="0">
              <a:cs typeface="Arial" charset="0"/>
            </a:endParaRPr>
          </a:p>
          <a:p>
            <a:pPr eaLnBrk="1" hangingPunct="1">
              <a:lnSpc>
                <a:spcPct val="150000"/>
              </a:lnSpc>
              <a:buFont typeface="Wingdings" pitchFamily="2" charset="2"/>
              <a:buChar char="ü"/>
            </a:pPr>
            <a:r>
              <a:rPr lang="en-AU" sz="2000" b="1" smtClean="0">
                <a:cs typeface="Arial" charset="0"/>
              </a:rPr>
              <a:t>Bireysel disiplin ve sorumluluk duygusuna sahip olma</a:t>
            </a:r>
            <a:endParaRPr lang="tr-TR" sz="2000" b="1" smtClean="0">
              <a:cs typeface="Arial" charset="0"/>
            </a:endParaRPr>
          </a:p>
          <a:p>
            <a:pPr eaLnBrk="1" hangingPunct="1">
              <a:lnSpc>
                <a:spcPct val="80000"/>
              </a:lnSpc>
            </a:pPr>
            <a:endParaRPr lang="tr-TR" sz="1200" b="1" smtClean="0">
              <a:solidFill>
                <a:srgbClr val="C00000"/>
              </a:solidFill>
              <a:cs typeface="Arial"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tr-TR" sz="2900" b="1" smtClean="0">
                <a:solidFill>
                  <a:srgbClr val="C00000"/>
                </a:solidFill>
                <a:cs typeface="Arial" charset="0"/>
              </a:rPr>
              <a:t>TRAVMATİK OLAYLARA DAYANIKLI BİREYLERİN </a:t>
            </a:r>
            <a:r>
              <a:rPr lang="tr-TR" sz="2900" b="1" smtClean="0">
                <a:solidFill>
                  <a:srgbClr val="C00000"/>
                </a:solidFill>
                <a:latin typeface="Arial" charset="0"/>
                <a:cs typeface="Arial" charset="0"/>
              </a:rPr>
              <a:t>Ö</a:t>
            </a:r>
            <a:r>
              <a:rPr lang="tr-TR" sz="2900" b="1" smtClean="0">
                <a:solidFill>
                  <a:srgbClr val="C00000"/>
                </a:solidFill>
                <a:cs typeface="Arial" charset="0"/>
              </a:rPr>
              <a:t>ZELLİKLERİ-2</a:t>
            </a:r>
          </a:p>
        </p:txBody>
      </p:sp>
      <p:sp>
        <p:nvSpPr>
          <p:cNvPr id="23555" name="Rectangle 3"/>
          <p:cNvSpPr>
            <a:spLocks noGrp="1" noChangeArrowheads="1"/>
          </p:cNvSpPr>
          <p:nvPr>
            <p:ph type="body" idx="1"/>
          </p:nvPr>
        </p:nvSpPr>
        <p:spPr/>
        <p:txBody>
          <a:bodyPr/>
          <a:lstStyle/>
          <a:p>
            <a:pPr eaLnBrk="1" hangingPunct="1">
              <a:lnSpc>
                <a:spcPct val="150000"/>
              </a:lnSpc>
              <a:buFont typeface="Wingdings" pitchFamily="2" charset="2"/>
              <a:buChar char="ü"/>
            </a:pPr>
            <a:r>
              <a:rPr lang="en-AU" sz="2400" smtClean="0">
                <a:cs typeface="Arial" charset="0"/>
              </a:rPr>
              <a:t>Açık fikirlilik ve esnekli</a:t>
            </a:r>
            <a:r>
              <a:rPr lang="tr-TR" sz="2400" smtClean="0">
                <a:cs typeface="Arial" charset="0"/>
              </a:rPr>
              <a:t>k</a:t>
            </a:r>
            <a:endParaRPr lang="tr-TR" sz="2400" b="1" smtClean="0">
              <a:cs typeface="Arial" charset="0"/>
            </a:endParaRPr>
          </a:p>
          <a:p>
            <a:pPr eaLnBrk="1" hangingPunct="1">
              <a:lnSpc>
                <a:spcPct val="150000"/>
              </a:lnSpc>
              <a:buFont typeface="Wingdings" pitchFamily="2" charset="2"/>
              <a:buChar char="ü"/>
            </a:pPr>
            <a:r>
              <a:rPr lang="en-AU" sz="2400" b="1" smtClean="0">
                <a:cs typeface="Arial" charset="0"/>
              </a:rPr>
              <a:t>Kendisinin ve başkalarının duygu ve düşüncelerini tanıma ve anlayabilme</a:t>
            </a:r>
            <a:endParaRPr lang="tr-TR" sz="2400" b="1" smtClean="0">
              <a:cs typeface="Arial" charset="0"/>
            </a:endParaRPr>
          </a:p>
          <a:p>
            <a:pPr eaLnBrk="1" hangingPunct="1">
              <a:lnSpc>
                <a:spcPct val="150000"/>
              </a:lnSpc>
              <a:buFont typeface="Wingdings" pitchFamily="2" charset="2"/>
              <a:buChar char="ü"/>
            </a:pPr>
            <a:r>
              <a:rPr lang="en-AU" sz="2400" smtClean="0">
                <a:cs typeface="Arial" charset="0"/>
              </a:rPr>
              <a:t>Bu duyguları başkalarına iletebilme</a:t>
            </a:r>
            <a:endParaRPr lang="tr-TR" sz="2400" smtClean="0">
              <a:cs typeface="Arial" charset="0"/>
            </a:endParaRPr>
          </a:p>
          <a:p>
            <a:pPr eaLnBrk="1" hangingPunct="1">
              <a:lnSpc>
                <a:spcPct val="150000"/>
              </a:lnSpc>
              <a:buFont typeface="Wingdings" pitchFamily="2" charset="2"/>
              <a:buChar char="ü"/>
            </a:pPr>
            <a:r>
              <a:rPr lang="en-AU" sz="2400" smtClean="0">
                <a:cs typeface="Arial" charset="0"/>
              </a:rPr>
              <a:t>Yaşama anlam verecek bir yaşam amacı ve felsefesine sahip olma</a:t>
            </a:r>
            <a:endParaRPr lang="tr-TR" sz="2400" smtClean="0">
              <a:cs typeface="Arial" charset="0"/>
            </a:endParaRPr>
          </a:p>
          <a:p>
            <a:pPr eaLnBrk="1" hangingPunct="1">
              <a:lnSpc>
                <a:spcPct val="90000"/>
              </a:lnSpc>
            </a:pPr>
            <a:endParaRPr lang="tr-TR" sz="1400" b="1" smtClean="0">
              <a:solidFill>
                <a:srgbClr val="C00000"/>
              </a:solidFill>
              <a:cs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Başlık 1"/>
          <p:cNvSpPr>
            <a:spLocks noGrp="1"/>
          </p:cNvSpPr>
          <p:nvPr>
            <p:ph type="title"/>
          </p:nvPr>
        </p:nvSpPr>
        <p:spPr/>
        <p:txBody>
          <a:bodyPr>
            <a:normAutofit/>
          </a:bodyPr>
          <a:lstStyle/>
          <a:p>
            <a:pPr eaLnBrk="1" hangingPunct="1"/>
            <a:r>
              <a:rPr lang="tr-TR" smtClean="0"/>
              <a:t>Travma Sonrası Genel Tepkiler</a:t>
            </a:r>
          </a:p>
        </p:txBody>
      </p:sp>
      <p:sp>
        <p:nvSpPr>
          <p:cNvPr id="3" name="İçerik Yer Tutucusu 2"/>
          <p:cNvSpPr>
            <a:spLocks noGrp="1"/>
          </p:cNvSpPr>
          <p:nvPr>
            <p:ph sz="half" idx="1"/>
          </p:nvPr>
        </p:nvSpPr>
        <p:spPr>
          <a:xfrm>
            <a:off x="571472" y="1928802"/>
            <a:ext cx="3824288" cy="3773488"/>
          </a:xfrm>
          <a:prstGeom prst="rect">
            <a:avLst/>
          </a:prstGeom>
        </p:spPr>
        <p:txBody>
          <a:bodyPr rtlCol="0">
            <a:normAutofit fontScale="92500" lnSpcReduction="20000"/>
          </a:bodyPr>
          <a:lstStyle/>
          <a:p>
            <a:pPr marL="274320" indent="-274320" eaLnBrk="1" fontAlgn="auto" hangingPunct="1">
              <a:spcAft>
                <a:spcPts val="0"/>
              </a:spcAft>
              <a:defRPr/>
            </a:pPr>
            <a:r>
              <a:rPr lang="tr-TR" sz="2600" dirty="0" smtClean="0">
                <a:latin typeface="+mj-lt"/>
              </a:rPr>
              <a:t>Çaresizlik</a:t>
            </a:r>
          </a:p>
          <a:p>
            <a:pPr marL="274320" indent="-274320" eaLnBrk="1" fontAlgn="auto" hangingPunct="1">
              <a:spcAft>
                <a:spcPts val="0"/>
              </a:spcAft>
              <a:defRPr/>
            </a:pPr>
            <a:r>
              <a:rPr lang="tr-TR" sz="2600" dirty="0" smtClean="0">
                <a:latin typeface="+mj-lt"/>
              </a:rPr>
              <a:t>Herşeyin kontrolden çıktığı düşüncesi</a:t>
            </a:r>
          </a:p>
          <a:p>
            <a:pPr marL="274320" indent="-274320" eaLnBrk="1" fontAlgn="auto" hangingPunct="1">
              <a:spcAft>
                <a:spcPts val="0"/>
              </a:spcAft>
              <a:defRPr/>
            </a:pPr>
            <a:r>
              <a:rPr lang="tr-TR" sz="2600" dirty="0" smtClean="0">
                <a:latin typeface="+mj-lt"/>
              </a:rPr>
              <a:t>Utanç duygusu</a:t>
            </a:r>
          </a:p>
          <a:p>
            <a:pPr marL="274320" indent="-274320" eaLnBrk="1" fontAlgn="auto" hangingPunct="1">
              <a:spcAft>
                <a:spcPts val="0"/>
              </a:spcAft>
              <a:defRPr/>
            </a:pPr>
            <a:r>
              <a:rPr lang="tr-TR" sz="2600" dirty="0" smtClean="0">
                <a:latin typeface="+mj-lt"/>
              </a:rPr>
              <a:t>Suçluluk duygusu</a:t>
            </a:r>
          </a:p>
          <a:p>
            <a:pPr marL="274320" indent="-274320" eaLnBrk="1" fontAlgn="auto" hangingPunct="1">
              <a:spcAft>
                <a:spcPts val="0"/>
              </a:spcAft>
              <a:defRPr/>
            </a:pPr>
            <a:r>
              <a:rPr lang="tr-TR" sz="2600" dirty="0" smtClean="0">
                <a:latin typeface="+mj-lt"/>
              </a:rPr>
              <a:t>Ürkeklik, korkaklık</a:t>
            </a:r>
          </a:p>
          <a:p>
            <a:pPr marL="274320" indent="-274320" eaLnBrk="1" fontAlgn="auto" hangingPunct="1">
              <a:spcAft>
                <a:spcPts val="0"/>
              </a:spcAft>
              <a:defRPr/>
            </a:pPr>
            <a:r>
              <a:rPr lang="tr-TR" sz="2600" dirty="0" smtClean="0">
                <a:latin typeface="+mj-lt"/>
              </a:rPr>
              <a:t>Endişe, tasa</a:t>
            </a:r>
          </a:p>
          <a:p>
            <a:pPr marL="274320" indent="-274320" eaLnBrk="1" fontAlgn="auto" hangingPunct="1">
              <a:spcAft>
                <a:spcPts val="0"/>
              </a:spcAft>
              <a:defRPr/>
            </a:pPr>
            <a:r>
              <a:rPr lang="tr-TR" sz="2600" dirty="0" smtClean="0">
                <a:latin typeface="+mj-lt"/>
              </a:rPr>
              <a:t>Hiddet, öfke</a:t>
            </a:r>
          </a:p>
          <a:p>
            <a:pPr marL="274320" indent="-274320" eaLnBrk="1" fontAlgn="auto" hangingPunct="1">
              <a:spcAft>
                <a:spcPts val="0"/>
              </a:spcAft>
              <a:defRPr/>
            </a:pPr>
            <a:r>
              <a:rPr lang="tr-TR" sz="2600" dirty="0" smtClean="0">
                <a:latin typeface="+mj-lt"/>
              </a:rPr>
              <a:t>Katılık, duygusuzluk</a:t>
            </a:r>
          </a:p>
          <a:p>
            <a:pPr marL="274320" indent="-274320" eaLnBrk="1" fontAlgn="auto" hangingPunct="1">
              <a:spcAft>
                <a:spcPts val="0"/>
              </a:spcAft>
              <a:defRPr/>
            </a:pPr>
            <a:r>
              <a:rPr lang="tr-TR" sz="2600" dirty="0" smtClean="0">
                <a:latin typeface="+mj-lt"/>
              </a:rPr>
              <a:t>Zayıflık, kırılganlık</a:t>
            </a:r>
          </a:p>
          <a:p>
            <a:pPr marL="274320" indent="-274320" eaLnBrk="1" fontAlgn="auto" hangingPunct="1">
              <a:spcAft>
                <a:spcPts val="0"/>
              </a:spcAft>
              <a:defRPr/>
            </a:pPr>
            <a:endParaRPr lang="tr-TR" dirty="0"/>
          </a:p>
        </p:txBody>
      </p:sp>
      <p:sp>
        <p:nvSpPr>
          <p:cNvPr id="4" name="İçerik Yer Tutucusu 3"/>
          <p:cNvSpPr>
            <a:spLocks noGrp="1"/>
          </p:cNvSpPr>
          <p:nvPr>
            <p:ph sz="half" idx="2"/>
          </p:nvPr>
        </p:nvSpPr>
        <p:spPr>
          <a:xfrm>
            <a:off x="4714876" y="1928802"/>
            <a:ext cx="4103688" cy="3446463"/>
          </a:xfrm>
          <a:prstGeom prst="rect">
            <a:avLst/>
          </a:prstGeom>
        </p:spPr>
        <p:txBody>
          <a:bodyPr rtlCol="0">
            <a:normAutofit fontScale="92500" lnSpcReduction="20000"/>
          </a:bodyPr>
          <a:lstStyle/>
          <a:p>
            <a:pPr marL="274320" indent="-274320" eaLnBrk="1" fontAlgn="auto" hangingPunct="1">
              <a:spcAft>
                <a:spcPts val="0"/>
              </a:spcAft>
              <a:defRPr/>
            </a:pPr>
            <a:r>
              <a:rPr lang="tr-TR" dirty="0" smtClean="0">
                <a:latin typeface="+mj-lt"/>
              </a:rPr>
              <a:t>Umutsuzluğa düşme</a:t>
            </a:r>
          </a:p>
          <a:p>
            <a:pPr marL="274320" indent="-274320" eaLnBrk="1" fontAlgn="auto" hangingPunct="1">
              <a:spcAft>
                <a:spcPts val="0"/>
              </a:spcAft>
              <a:defRPr/>
            </a:pPr>
            <a:r>
              <a:rPr lang="tr-TR" dirty="0" smtClean="0">
                <a:latin typeface="+mj-lt"/>
              </a:rPr>
              <a:t>Güvensizlik</a:t>
            </a:r>
          </a:p>
          <a:p>
            <a:pPr marL="274320" indent="-274320" eaLnBrk="1" fontAlgn="auto" hangingPunct="1">
              <a:spcAft>
                <a:spcPts val="0"/>
              </a:spcAft>
              <a:defRPr/>
            </a:pPr>
            <a:r>
              <a:rPr lang="tr-TR" dirty="0" smtClean="0">
                <a:latin typeface="+mj-lt"/>
              </a:rPr>
              <a:t>Değersizlik</a:t>
            </a:r>
          </a:p>
          <a:p>
            <a:pPr marL="274320" indent="-274320" eaLnBrk="1" fontAlgn="auto" hangingPunct="1">
              <a:spcAft>
                <a:spcPts val="0"/>
              </a:spcAft>
              <a:defRPr/>
            </a:pPr>
            <a:r>
              <a:rPr lang="tr-TR" dirty="0" smtClean="0">
                <a:latin typeface="+mj-lt"/>
              </a:rPr>
              <a:t>Şaşkınlık</a:t>
            </a:r>
          </a:p>
          <a:p>
            <a:pPr marL="274320" indent="-274320" eaLnBrk="1" fontAlgn="auto" hangingPunct="1">
              <a:spcAft>
                <a:spcPts val="0"/>
              </a:spcAft>
              <a:defRPr/>
            </a:pPr>
            <a:r>
              <a:rPr lang="tr-TR" dirty="0" smtClean="0">
                <a:latin typeface="+mj-lt"/>
              </a:rPr>
              <a:t>Kendine acıma</a:t>
            </a:r>
          </a:p>
          <a:p>
            <a:pPr marL="274320" indent="-274320" eaLnBrk="1" fontAlgn="auto" hangingPunct="1">
              <a:spcAft>
                <a:spcPts val="0"/>
              </a:spcAft>
              <a:defRPr/>
            </a:pPr>
            <a:r>
              <a:rPr lang="tr-TR" dirty="0" smtClean="0">
                <a:latin typeface="+mj-lt"/>
              </a:rPr>
              <a:t>Anlamsızlık, boşluk</a:t>
            </a:r>
          </a:p>
          <a:p>
            <a:pPr marL="274320" indent="-274320" eaLnBrk="1" fontAlgn="auto" hangingPunct="1">
              <a:spcAft>
                <a:spcPts val="0"/>
              </a:spcAft>
              <a:defRPr/>
            </a:pPr>
            <a:r>
              <a:rPr lang="tr-TR" dirty="0" smtClean="0">
                <a:latin typeface="+mj-lt"/>
              </a:rPr>
              <a:t>İntikam duygusu</a:t>
            </a:r>
          </a:p>
          <a:p>
            <a:pPr marL="274320" indent="-274320" eaLnBrk="1" fontAlgn="auto" hangingPunct="1">
              <a:spcAft>
                <a:spcPts val="0"/>
              </a:spcAft>
              <a:defRPr/>
            </a:pPr>
            <a:r>
              <a:rPr lang="tr-TR" dirty="0" smtClean="0">
                <a:latin typeface="+mj-lt"/>
              </a:rPr>
              <a:t>Ne olduğunu anlayamama vb.</a:t>
            </a: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Başlık 2"/>
          <p:cNvSpPr>
            <a:spLocks noGrp="1"/>
          </p:cNvSpPr>
          <p:nvPr>
            <p:ph type="title"/>
          </p:nvPr>
        </p:nvSpPr>
        <p:spPr/>
        <p:txBody>
          <a:bodyPr>
            <a:normAutofit/>
          </a:bodyPr>
          <a:lstStyle/>
          <a:p>
            <a:pPr eaLnBrk="1" hangingPunct="1"/>
            <a:r>
              <a:rPr lang="tr-TR" smtClean="0"/>
              <a:t>İnanç Sistemindeki Değişiklikler</a:t>
            </a:r>
          </a:p>
        </p:txBody>
      </p:sp>
      <p:sp>
        <p:nvSpPr>
          <p:cNvPr id="2" name="İçerik Yer Tutucusu 1"/>
          <p:cNvSpPr>
            <a:spLocks noGrp="1"/>
          </p:cNvSpPr>
          <p:nvPr>
            <p:ph idx="1"/>
          </p:nvPr>
        </p:nvSpPr>
        <p:spPr/>
        <p:txBody>
          <a:bodyPr rtlCol="0">
            <a:normAutofit/>
          </a:bodyPr>
          <a:lstStyle/>
          <a:p>
            <a:pPr marL="274320" indent="-274320" eaLnBrk="1" fontAlgn="auto" hangingPunct="1">
              <a:spcAft>
                <a:spcPts val="0"/>
              </a:spcAft>
              <a:buFontTx/>
              <a:buNone/>
              <a:defRPr/>
            </a:pPr>
            <a:r>
              <a:rPr lang="tr-TR" i="1" dirty="0" smtClean="0">
                <a:effectLst>
                  <a:outerShdw blurRad="38100" dist="38100" dir="2700000" algn="tl">
                    <a:srgbClr val="000000">
                      <a:alpha val="43137"/>
                    </a:srgbClr>
                  </a:outerShdw>
                </a:effectLst>
                <a:latin typeface="+mj-lt"/>
              </a:rPr>
              <a:t>YAŞAM İÇİN GEREKLİ OLAN İNANÇLAR</a:t>
            </a:r>
          </a:p>
          <a:p>
            <a:pPr marL="274320" indent="-274320" eaLnBrk="1" fontAlgn="auto" hangingPunct="1">
              <a:spcAft>
                <a:spcPts val="0"/>
              </a:spcAft>
              <a:defRPr/>
            </a:pPr>
            <a:r>
              <a:rPr lang="tr-TR" dirty="0" smtClean="0">
                <a:latin typeface="+mj-lt"/>
              </a:rPr>
              <a:t>Dünya güvenli bir yerdir.</a:t>
            </a:r>
          </a:p>
          <a:p>
            <a:pPr marL="274320" indent="-274320" eaLnBrk="1" fontAlgn="auto" hangingPunct="1">
              <a:spcAft>
                <a:spcPts val="0"/>
              </a:spcAft>
              <a:defRPr/>
            </a:pPr>
            <a:r>
              <a:rPr lang="tr-TR" dirty="0" smtClean="0">
                <a:latin typeface="+mj-lt"/>
              </a:rPr>
              <a:t>Dünya adildir.</a:t>
            </a:r>
          </a:p>
          <a:p>
            <a:pPr marL="274320" indent="-274320" eaLnBrk="1" fontAlgn="auto" hangingPunct="1">
              <a:spcAft>
                <a:spcPts val="0"/>
              </a:spcAft>
              <a:defRPr/>
            </a:pPr>
            <a:r>
              <a:rPr lang="tr-TR" dirty="0" smtClean="0">
                <a:latin typeface="+mj-lt"/>
              </a:rPr>
              <a:t>Ben değerliyim.</a:t>
            </a:r>
          </a:p>
          <a:p>
            <a:pPr marL="274320" indent="-274320" eaLnBrk="1" fontAlgn="auto" hangingPunct="1">
              <a:spcAft>
                <a:spcPts val="0"/>
              </a:spcAft>
              <a:defRPr/>
            </a:pPr>
            <a:r>
              <a:rPr lang="tr-TR" dirty="0" smtClean="0">
                <a:latin typeface="+mj-lt"/>
              </a:rPr>
              <a:t>Kötü olaylar benim başıma gelmez.</a:t>
            </a:r>
          </a:p>
          <a:p>
            <a:pPr marL="274320" indent="-274320" eaLnBrk="1" fontAlgn="auto" hangingPunct="1">
              <a:spcAft>
                <a:spcPts val="0"/>
              </a:spcAft>
              <a:defRPr/>
            </a:pPr>
            <a:r>
              <a:rPr lang="tr-TR" dirty="0" smtClean="0">
                <a:latin typeface="+mj-lt"/>
              </a:rPr>
              <a:t>Evim en güvenli yerdir. (çocuklarda)</a:t>
            </a:r>
          </a:p>
          <a:p>
            <a:pPr marL="274320" indent="-274320" eaLnBrk="1" fontAlgn="auto" hangingPunct="1">
              <a:spcAft>
                <a:spcPts val="0"/>
              </a:spcAft>
              <a:defRPr/>
            </a:pPr>
            <a:r>
              <a:rPr lang="tr-TR" dirty="0" smtClean="0">
                <a:latin typeface="+mj-lt"/>
              </a:rPr>
              <a:t>Benimle ilgilenecekler. (çocuklarda)</a:t>
            </a:r>
          </a:p>
          <a:p>
            <a:pPr marL="274320" indent="-274320" eaLnBrk="1" fontAlgn="auto" hangingPunct="1">
              <a:spcAft>
                <a:spcPts val="0"/>
              </a:spcAft>
              <a:defRPr/>
            </a:pPr>
            <a:r>
              <a:rPr lang="tr-TR" dirty="0" smtClean="0">
                <a:latin typeface="+mj-lt"/>
              </a:rPr>
              <a:t>Bana bakan yetişkinler beni koruyacaklar. (çocuklarda)</a:t>
            </a: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Başlık 2"/>
          <p:cNvSpPr>
            <a:spLocks noGrp="1"/>
          </p:cNvSpPr>
          <p:nvPr>
            <p:ph type="title"/>
          </p:nvPr>
        </p:nvSpPr>
        <p:spPr/>
        <p:txBody>
          <a:bodyPr/>
          <a:lstStyle/>
          <a:p>
            <a:pPr eaLnBrk="1" hangingPunct="1"/>
            <a:r>
              <a:rPr lang="tr-TR" smtClean="0"/>
              <a:t>Sarsılan İnançlar</a:t>
            </a:r>
          </a:p>
        </p:txBody>
      </p:sp>
      <p:sp>
        <p:nvSpPr>
          <p:cNvPr id="2" name="İçerik Yer Tutucusu 1"/>
          <p:cNvSpPr>
            <a:spLocks noGrp="1"/>
          </p:cNvSpPr>
          <p:nvPr>
            <p:ph idx="1"/>
          </p:nvPr>
        </p:nvSpPr>
        <p:spPr/>
        <p:txBody>
          <a:bodyPr rtlCol="0">
            <a:normAutofit/>
          </a:bodyPr>
          <a:lstStyle/>
          <a:p>
            <a:pPr marL="274320" indent="-274320" eaLnBrk="1" fontAlgn="auto" hangingPunct="1">
              <a:spcAft>
                <a:spcPts val="0"/>
              </a:spcAft>
              <a:defRPr/>
            </a:pPr>
            <a:r>
              <a:rPr lang="en-AU" dirty="0">
                <a:latin typeface="+mj-lt"/>
              </a:rPr>
              <a:t>G</a:t>
            </a:r>
            <a:r>
              <a:rPr lang="tr-TR" dirty="0" err="1">
                <a:latin typeface="+mj-lt"/>
              </a:rPr>
              <a:t>üvende</a:t>
            </a:r>
            <a:r>
              <a:rPr lang="tr-TR" dirty="0">
                <a:latin typeface="+mj-lt"/>
              </a:rPr>
              <a:t> değilim ve bir daha asla güvende olmayacağım.</a:t>
            </a:r>
          </a:p>
          <a:p>
            <a:pPr marL="274320" indent="-274320" eaLnBrk="1" fontAlgn="auto" hangingPunct="1">
              <a:spcAft>
                <a:spcPts val="0"/>
              </a:spcAft>
              <a:defRPr/>
            </a:pPr>
            <a:r>
              <a:rPr lang="tr-TR" dirty="0">
                <a:latin typeface="+mj-lt"/>
              </a:rPr>
              <a:t>Kendi evim ve başka hiç bir yer benim için güvenli değil.</a:t>
            </a:r>
          </a:p>
          <a:p>
            <a:pPr marL="274320" indent="-274320" eaLnBrk="1" fontAlgn="auto" hangingPunct="1">
              <a:spcAft>
                <a:spcPts val="0"/>
              </a:spcAft>
              <a:defRPr/>
            </a:pPr>
            <a:r>
              <a:rPr lang="tr-TR" dirty="0">
                <a:latin typeface="+mj-lt"/>
              </a:rPr>
              <a:t>Benim dünyam acımasız bir dünya ve bu dünyada neler olacağını önceden kestirmek imkansız.</a:t>
            </a:r>
          </a:p>
          <a:p>
            <a:pPr marL="274320" indent="-274320" eaLnBrk="1" fontAlgn="auto" hangingPunct="1">
              <a:spcAft>
                <a:spcPts val="0"/>
              </a:spcAft>
              <a:defRPr/>
            </a:pPr>
            <a:r>
              <a:rPr lang="tr-TR" dirty="0" smtClean="0">
                <a:latin typeface="+mj-lt"/>
              </a:rPr>
              <a:t>Kimse benimle gerçekten ilgilenemez; artık yalnızım.</a:t>
            </a:r>
          </a:p>
          <a:p>
            <a:pPr marL="274320" indent="-274320" eaLnBrk="1" fontAlgn="auto" hangingPunct="1">
              <a:spcAft>
                <a:spcPts val="0"/>
              </a:spcAft>
              <a:defRPr/>
            </a:pPr>
            <a:r>
              <a:rPr lang="tr-TR" dirty="0" smtClean="0">
                <a:latin typeface="+mj-lt"/>
              </a:rPr>
              <a:t>Tehlikelerden korunmam mümkün değil.</a:t>
            </a: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Başlık 2"/>
          <p:cNvSpPr>
            <a:spLocks noGrp="1"/>
          </p:cNvSpPr>
          <p:nvPr>
            <p:ph type="title"/>
          </p:nvPr>
        </p:nvSpPr>
        <p:spPr/>
        <p:txBody>
          <a:bodyPr/>
          <a:lstStyle/>
          <a:p>
            <a:pPr eaLnBrk="1" hangingPunct="1"/>
            <a:r>
              <a:rPr lang="tr-TR" smtClean="0"/>
              <a:t>Sarsılan İnançlar -2-</a:t>
            </a:r>
          </a:p>
        </p:txBody>
      </p:sp>
      <p:sp>
        <p:nvSpPr>
          <p:cNvPr id="2" name="İçerik Yer Tutucusu 1"/>
          <p:cNvSpPr>
            <a:spLocks noGrp="1"/>
          </p:cNvSpPr>
          <p:nvPr>
            <p:ph idx="1"/>
          </p:nvPr>
        </p:nvSpPr>
        <p:spPr/>
        <p:txBody>
          <a:bodyPr rtlCol="0">
            <a:normAutofit/>
          </a:bodyPr>
          <a:lstStyle/>
          <a:p>
            <a:pPr marL="274320" indent="-274320" eaLnBrk="1" fontAlgn="auto" hangingPunct="1">
              <a:spcAft>
                <a:spcPts val="0"/>
              </a:spcAft>
              <a:defRPr/>
            </a:pPr>
            <a:r>
              <a:rPr lang="tr-TR" dirty="0" smtClean="0">
                <a:latin typeface="+mj-lt"/>
              </a:rPr>
              <a:t>İyi bir insan olmadığım için, kendimi böyle güvencesiz ve çaresiz hissetmeyi hakediyorum.</a:t>
            </a:r>
          </a:p>
          <a:p>
            <a:pPr marL="274320" indent="-274320" eaLnBrk="1" fontAlgn="auto" hangingPunct="1">
              <a:spcAft>
                <a:spcPts val="0"/>
              </a:spcAft>
              <a:defRPr/>
            </a:pPr>
            <a:r>
              <a:rPr lang="tr-TR" dirty="0" smtClean="0">
                <a:latin typeface="+mj-lt"/>
              </a:rPr>
              <a:t>Bu felaket benim yüzümden oldu. Ben kötüyüm ve bu yıkım da bana verilmiş bir ceza.</a:t>
            </a:r>
          </a:p>
          <a:p>
            <a:pPr marL="274320" indent="-274320" eaLnBrk="1" fontAlgn="auto" hangingPunct="1">
              <a:spcAft>
                <a:spcPts val="0"/>
              </a:spcAft>
              <a:defRPr/>
            </a:pPr>
            <a:r>
              <a:rPr lang="tr-TR" dirty="0" smtClean="0">
                <a:latin typeface="+mj-lt"/>
              </a:rPr>
              <a:t>Bu bir daha olacak ve benim elimden hiç birşey gelmeyecek.</a:t>
            </a: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Başlık 2"/>
          <p:cNvSpPr>
            <a:spLocks noGrp="1"/>
          </p:cNvSpPr>
          <p:nvPr>
            <p:ph type="title"/>
          </p:nvPr>
        </p:nvSpPr>
        <p:spPr/>
        <p:txBody>
          <a:bodyPr/>
          <a:lstStyle/>
          <a:p>
            <a:pPr eaLnBrk="1" hangingPunct="1"/>
            <a:r>
              <a:rPr lang="tr-TR" smtClean="0"/>
              <a:t>Sosyal Etkiler</a:t>
            </a:r>
          </a:p>
        </p:txBody>
      </p:sp>
      <p:sp>
        <p:nvSpPr>
          <p:cNvPr id="2" name="İçerik Yer Tutucusu 1"/>
          <p:cNvSpPr>
            <a:spLocks noGrp="1"/>
          </p:cNvSpPr>
          <p:nvPr>
            <p:ph idx="1"/>
          </p:nvPr>
        </p:nvSpPr>
        <p:spPr/>
        <p:txBody>
          <a:bodyPr rtlCol="0">
            <a:normAutofit/>
          </a:bodyPr>
          <a:lstStyle/>
          <a:p>
            <a:pPr marL="274320" indent="-274320" eaLnBrk="1" fontAlgn="auto" hangingPunct="1">
              <a:spcAft>
                <a:spcPts val="0"/>
              </a:spcAft>
              <a:defRPr/>
            </a:pPr>
            <a:r>
              <a:rPr lang="tr-TR" dirty="0" smtClean="0">
                <a:latin typeface="+mj-lt"/>
              </a:rPr>
              <a:t>Yer ve düzen değişikliği</a:t>
            </a:r>
          </a:p>
          <a:p>
            <a:pPr marL="274320" indent="-274320" eaLnBrk="1" fontAlgn="auto" hangingPunct="1">
              <a:spcAft>
                <a:spcPts val="0"/>
              </a:spcAft>
              <a:defRPr/>
            </a:pPr>
            <a:r>
              <a:rPr lang="tr-TR" dirty="0" smtClean="0">
                <a:latin typeface="+mj-lt"/>
              </a:rPr>
              <a:t>Ev, iş ve okul kaybı</a:t>
            </a:r>
          </a:p>
          <a:p>
            <a:pPr marL="274320" indent="-274320" eaLnBrk="1" fontAlgn="auto" hangingPunct="1">
              <a:spcAft>
                <a:spcPts val="0"/>
              </a:spcAft>
              <a:defRPr/>
            </a:pPr>
            <a:r>
              <a:rPr lang="tr-TR" dirty="0" smtClean="0">
                <a:latin typeface="+mj-lt"/>
              </a:rPr>
              <a:t>Komşuluk ve arkadaşlık kaybı</a:t>
            </a:r>
          </a:p>
          <a:p>
            <a:pPr marL="274320" indent="-274320" eaLnBrk="1" fontAlgn="auto" hangingPunct="1">
              <a:spcAft>
                <a:spcPts val="0"/>
              </a:spcAft>
              <a:defRPr/>
            </a:pPr>
            <a:r>
              <a:rPr lang="tr-TR" dirty="0" smtClean="0">
                <a:latin typeface="+mj-lt"/>
              </a:rPr>
              <a:t>Maddi kayıplar</a:t>
            </a:r>
          </a:p>
          <a:p>
            <a:pPr marL="274320" indent="-274320" eaLnBrk="1" fontAlgn="auto" hangingPunct="1">
              <a:spcAft>
                <a:spcPts val="0"/>
              </a:spcAft>
              <a:defRPr/>
            </a:pPr>
            <a:r>
              <a:rPr lang="tr-TR" dirty="0" smtClean="0">
                <a:latin typeface="+mj-lt"/>
              </a:rPr>
              <a:t>Alışkanlıkların kaybı</a:t>
            </a: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119</TotalTime>
  <Words>2745</Words>
  <Application>Microsoft Office PowerPoint</Application>
  <PresentationFormat>Ekran Gösterisi (4:3)</PresentationFormat>
  <Paragraphs>371</Paragraphs>
  <Slides>47</Slides>
  <Notes>0</Notes>
  <HiddenSlides>0</HiddenSlides>
  <MMClips>0</MMClips>
  <ScaleCrop>false</ScaleCrop>
  <HeadingPairs>
    <vt:vector size="4" baseType="variant">
      <vt:variant>
        <vt:lpstr>Tema</vt:lpstr>
      </vt:variant>
      <vt:variant>
        <vt:i4>1</vt:i4>
      </vt:variant>
      <vt:variant>
        <vt:lpstr>Slayt Başlıkları</vt:lpstr>
      </vt:variant>
      <vt:variant>
        <vt:i4>47</vt:i4>
      </vt:variant>
    </vt:vector>
  </HeadingPairs>
  <TitlesOfParts>
    <vt:vector size="48" baseType="lpstr">
      <vt:lpstr>Akış</vt:lpstr>
      <vt:lpstr>Psikososyal Müdahale Hizmetleri</vt:lpstr>
      <vt:lpstr>Hedeflerimiz</vt:lpstr>
      <vt:lpstr>Travma/Zorlu Yaşam Olayları</vt:lpstr>
      <vt:lpstr>Karşılaşılabilinecek Travma Türleri</vt:lpstr>
      <vt:lpstr>Travma Sonrası Genel Tepkiler</vt:lpstr>
      <vt:lpstr>İnanç Sistemindeki Değişiklikler</vt:lpstr>
      <vt:lpstr>Sarsılan İnançlar</vt:lpstr>
      <vt:lpstr>Sarsılan İnançlar -2-</vt:lpstr>
      <vt:lpstr>Sosyal Etkiler</vt:lpstr>
      <vt:lpstr>Yaşa Bağlı Stres Tepkileri (0-6)</vt:lpstr>
      <vt:lpstr>Yaşa Bağlı Stres Tepkileri (7-11)</vt:lpstr>
      <vt:lpstr>Yaşa Bağlı Stres Tepkileri (12-18)</vt:lpstr>
      <vt:lpstr>Yetişkinlerde Gözlenen Stres Tepkileri</vt:lpstr>
      <vt:lpstr>İletişim</vt:lpstr>
      <vt:lpstr>Çocuğu Dinleme Yöntemleri</vt:lpstr>
      <vt:lpstr>İletişim Engelleri</vt:lpstr>
      <vt:lpstr>İletişim Engelleri</vt:lpstr>
      <vt:lpstr>İletişim Engelleri</vt:lpstr>
      <vt:lpstr>İletişim Engelleri</vt:lpstr>
      <vt:lpstr>İletişim Engelleri</vt:lpstr>
      <vt:lpstr>İletişim Engelleri</vt:lpstr>
      <vt:lpstr>İletişim Engelleri </vt:lpstr>
      <vt:lpstr>Neden Dinlemeyiz?  </vt:lpstr>
      <vt:lpstr>Nasıl Daha İyi Dinleriz? </vt:lpstr>
      <vt:lpstr>Genellikle Çocuklarımızı Nasıl Dinleriz?</vt:lpstr>
      <vt:lpstr>Dinlenmeyen Çocuklar Neler Hisseder,  Nasıl Davranışlar Sergiler?</vt:lpstr>
      <vt:lpstr>Çocukları Daha Etkili Dinlemek İçin Biz Neler Yapabiliriz? Onu Nasıl Dinlemeliyiz?</vt:lpstr>
      <vt:lpstr>Çocuğa Onu Dinlediğimizi Nasıl Belli Edebiliriz ?</vt:lpstr>
      <vt:lpstr>Dinlenen Çocuk Nasıl Olur ?</vt:lpstr>
      <vt:lpstr>TRAVMATİK OLAYIN ÇOCUKLAR VE AİLELER ÜZERİNDEKİ ETKİLERİ</vt:lpstr>
      <vt:lpstr>TRAVMATİK OLAYIN ÇOCUKLAR VE AİLELER ÜZERİNDEKİ ETKİLERİ</vt:lpstr>
      <vt:lpstr>TRAVMANIN AİLELER ÜZERİNDEKİ SOSYAL ETKİLERİ-1</vt:lpstr>
      <vt:lpstr>TRAVMANIN AİLELER ÜZERİNDEKİ SOSYAL ETKİLERİ-2</vt:lpstr>
      <vt:lpstr>TRAVMATİK OLAYLARLA BAŞETME:  AİLELERE ÖNERİLER-1</vt:lpstr>
      <vt:lpstr>TRAVMATİK OLAYLARLA BAŞETME:  AİLELERE ÖNERİLER-2</vt:lpstr>
      <vt:lpstr>STRES YARATAN DURUMU KABUL ETME</vt:lpstr>
      <vt:lpstr>2- SORUNLARI HEP BİRLİKTE UĞRAŞARAK ÇÖZME</vt:lpstr>
      <vt:lpstr>3- YAŞAMLA İLGİLİ YENİ  VE OLUMLU BİR  BAKIŞ AÇISI GELİŞTİRME</vt:lpstr>
      <vt:lpstr>4- AİLE İÇİNDE BİRLİK VE ŞEFKAT OLMASI</vt:lpstr>
      <vt:lpstr>5- Aile içinde açık ve etkili iletişim</vt:lpstr>
      <vt:lpstr>6- AİLEDE ROL VE BEKLENTİLERDE ESNEKLİK  OLMASI</vt:lpstr>
      <vt:lpstr>7- AİLE ORTAMININ GÜVEN VERİCİ OLMASI</vt:lpstr>
      <vt:lpstr>LÜTFEN UNUTMAYIN!</vt:lpstr>
      <vt:lpstr>ANNE – BABALAR KENDİLERİNE YARDIMCI OLMAK İÇİN NELER YAPABİLİRLER?</vt:lpstr>
      <vt:lpstr>TRAVMATİK OLAYLARA KARŞI DAHA DAYANIKLI ÇOCUKLAR YETİŞTİRMEK İÇİN NELER YAPILMALIDIR</vt:lpstr>
      <vt:lpstr>TRAVMATİK OLAYLARA DAYANIKLI  BİREYLERİN ÖZELLİKLERİ-1 </vt:lpstr>
      <vt:lpstr>TRAVMATİK OLAYLARA DAYANIKLI BİREYLERİN ÖZELLİKLERİ-2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cevahir çakir</dc:creator>
  <cp:lastModifiedBy>cevahir çakir</cp:lastModifiedBy>
  <cp:revision>15</cp:revision>
  <dcterms:created xsi:type="dcterms:W3CDTF">2015-05-24T15:24:23Z</dcterms:created>
  <dcterms:modified xsi:type="dcterms:W3CDTF">2015-05-24T17:29:07Z</dcterms:modified>
</cp:coreProperties>
</file>