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7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7" r:id="rId20"/>
    <p:sldId id="278" r:id="rId21"/>
    <p:sldId id="279" r:id="rId22"/>
    <p:sldId id="280" r:id="rId23"/>
    <p:sldId id="281" r:id="rId24"/>
    <p:sldId id="284" r:id="rId25"/>
    <p:sldId id="274" r:id="rId26"/>
    <p:sldId id="283" r:id="rId27"/>
    <p:sldId id="275" r:id="rId28"/>
    <p:sldId id="282"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782" y="10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216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5365D-04BE-4AC4-8D2C-836F13812B60}" type="datetimeFigureOut">
              <a:rPr lang="tr-TR" smtClean="0"/>
              <a:t>20.8.2015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3E44EF-8D05-4D22-9B40-0C40C2B4961C}" type="slidenum">
              <a:rPr lang="tr-TR" smtClean="0"/>
              <a:t>‹#›</a:t>
            </a:fld>
            <a:endParaRPr lang="tr-TR"/>
          </a:p>
        </p:txBody>
      </p:sp>
    </p:spTree>
    <p:extLst>
      <p:ext uri="{BB962C8B-B14F-4D97-AF65-F5344CB8AC3E}">
        <p14:creationId xmlns:p14="http://schemas.microsoft.com/office/powerpoint/2010/main" val="1941954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DFB6E2F-B65F-4E85-B9EA-F1FB8FFB7BFB}" type="datetimeFigureOut">
              <a:rPr lang="tr-TR" smtClean="0"/>
              <a:t>20.8.2015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B7559685-6E4D-4877-A00C-8A8C76D95395}"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DFB6E2F-B65F-4E85-B9EA-F1FB8FFB7BFB}" type="datetimeFigureOut">
              <a:rPr lang="tr-TR" smtClean="0"/>
              <a:t>20.8.2015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DFB6E2F-B65F-4E85-B9EA-F1FB8FFB7BFB}" type="datetimeFigureOut">
              <a:rPr lang="tr-TR" smtClean="0"/>
              <a:t>20.8.2015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DFB6E2F-B65F-4E85-B9EA-F1FB8FFB7BFB}" type="datetimeFigureOut">
              <a:rPr lang="tr-TR" smtClean="0"/>
              <a:t>20.8.2015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DFB6E2F-B65F-4E85-B9EA-F1FB8FFB7BFB}" type="datetimeFigureOut">
              <a:rPr lang="tr-TR" smtClean="0"/>
              <a:t>20.8.2015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7559685-6E4D-4877-A00C-8A8C76D95395}"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DFB6E2F-B65F-4E85-B9EA-F1FB8FFB7BFB}" type="datetimeFigureOut">
              <a:rPr lang="tr-TR" smtClean="0"/>
              <a:t>20.8.2015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DFB6E2F-B65F-4E85-B9EA-F1FB8FFB7BFB}" type="datetimeFigureOut">
              <a:rPr lang="tr-TR" smtClean="0"/>
              <a:t>20.8.2015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EDFB6E2F-B65F-4E85-B9EA-F1FB8FFB7BFB}" type="datetimeFigureOut">
              <a:rPr lang="tr-TR" smtClean="0"/>
              <a:t>20.8.2015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B6E2F-B65F-4E85-B9EA-F1FB8FFB7BFB}" type="datetimeFigureOut">
              <a:rPr lang="tr-TR" smtClean="0"/>
              <a:t>20.8.2015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DFB6E2F-B65F-4E85-B9EA-F1FB8FFB7BFB}" type="datetimeFigureOut">
              <a:rPr lang="tr-TR" smtClean="0"/>
              <a:t>20.8.2015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7559685-6E4D-4877-A00C-8A8C76D9539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EDFB6E2F-B65F-4E85-B9EA-F1FB8FFB7BFB}" type="datetimeFigureOut">
              <a:rPr lang="tr-TR" smtClean="0"/>
              <a:t>20.8.2015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B7559685-6E4D-4877-A00C-8A8C76D95395}"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FB6E2F-B65F-4E85-B9EA-F1FB8FFB7BFB}" type="datetimeFigureOut">
              <a:rPr lang="tr-TR" smtClean="0"/>
              <a:t>20.8.2015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559685-6E4D-4877-A00C-8A8C76D95395}"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atMod val="400000"/>
              </a:schemeClr>
            </a:gs>
            <a:gs pos="39000">
              <a:srgbClr val="216B95"/>
            </a:gs>
            <a:gs pos="17000">
              <a:schemeClr val="bg2">
                <a:tint val="83000"/>
                <a:satMod val="320000"/>
              </a:schemeClr>
            </a:gs>
            <a:gs pos="93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Başlık 4"/>
          <p:cNvSpPr>
            <a:spLocks noGrp="1"/>
          </p:cNvSpPr>
          <p:nvPr>
            <p:ph type="ctrTitle"/>
          </p:nvPr>
        </p:nvSpPr>
        <p:spPr>
          <a:xfrm>
            <a:off x="251520" y="260648"/>
            <a:ext cx="8712968" cy="3456384"/>
          </a:xfrm>
        </p:spPr>
        <p:txBody>
          <a:bodyPr>
            <a:noAutofit/>
          </a:bodyPr>
          <a:lstStyle/>
          <a:p>
            <a:pPr lvl="0" algn="ctr">
              <a:spcBef>
                <a:spcPts val="600"/>
              </a:spcBef>
              <a:tabLst>
                <a:tab pos="1295400" algn="l"/>
              </a:tabLst>
            </a:pPr>
            <a:r>
              <a:rPr lang="tr-TR" sz="4800" cap="none" dirty="0" smtClean="0">
                <a:solidFill>
                  <a:srgbClr val="FF0000"/>
                </a:solidFill>
                <a:latin typeface="Times New Roman"/>
                <a:ea typeface="Times New Roman"/>
                <a:cs typeface="Aharoni"/>
              </a:rPr>
              <a:t/>
            </a:r>
            <a:br>
              <a:rPr lang="tr-TR" sz="4800" cap="none"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Times New Roman"/>
                <a:ea typeface="Times New Roman"/>
                <a:cs typeface="Aharoni"/>
              </a:rPr>
              <a:t/>
            </a:r>
            <a:br>
              <a:rPr lang="tr-TR" sz="4800" dirty="0" smtClean="0">
                <a:solidFill>
                  <a:srgbClr val="FF0000"/>
                </a:solidFill>
                <a:latin typeface="Times New Roman"/>
                <a:ea typeface="Times New Roman"/>
                <a:cs typeface="Aharoni"/>
              </a:rPr>
            </a:br>
            <a:r>
              <a:rPr lang="tr-TR" sz="4800" dirty="0">
                <a:solidFill>
                  <a:srgbClr val="FF0000"/>
                </a:solidFill>
                <a:latin typeface="Times New Roman"/>
                <a:ea typeface="Times New Roman"/>
                <a:cs typeface="Aharoni"/>
              </a:rPr>
              <a:t/>
            </a:r>
            <a:br>
              <a:rPr lang="tr-TR" sz="4800" dirty="0">
                <a:solidFill>
                  <a:srgbClr val="FF0000"/>
                </a:solidFill>
                <a:latin typeface="Times New Roman"/>
                <a:ea typeface="Times New Roman"/>
                <a:cs typeface="Aharoni"/>
              </a:rPr>
            </a:br>
            <a:r>
              <a:rPr lang="tr-TR" sz="4800" dirty="0" smtClean="0">
                <a:solidFill>
                  <a:srgbClr val="FF0000"/>
                </a:solidFill>
                <a:latin typeface="Forte" pitchFamily="66" charset="0"/>
                <a:ea typeface="Times New Roman"/>
                <a:cs typeface="Aharoni"/>
              </a:rPr>
              <a:t>KARAMAN REHBERLİK VE ARAŞTIRMA MERKEZİ</a:t>
            </a:r>
            <a:br>
              <a:rPr lang="tr-TR" sz="4800" dirty="0" smtClean="0">
                <a:solidFill>
                  <a:srgbClr val="FF0000"/>
                </a:solidFill>
                <a:latin typeface="Forte" pitchFamily="66" charset="0"/>
                <a:ea typeface="Times New Roman"/>
                <a:cs typeface="Aharoni"/>
              </a:rPr>
            </a:br>
            <a:r>
              <a:rPr lang="tr-TR" sz="4800" dirty="0">
                <a:solidFill>
                  <a:srgbClr val="FF0000"/>
                </a:solidFill>
                <a:latin typeface="Forte" pitchFamily="66" charset="0"/>
                <a:ea typeface="Times New Roman"/>
                <a:cs typeface="Aharoni"/>
              </a:rPr>
              <a:t/>
            </a:r>
            <a:br>
              <a:rPr lang="tr-TR" sz="4800" dirty="0">
                <a:solidFill>
                  <a:srgbClr val="FF0000"/>
                </a:solidFill>
                <a:latin typeface="Forte" pitchFamily="66" charset="0"/>
                <a:ea typeface="Times New Roman"/>
                <a:cs typeface="Aharoni"/>
              </a:rPr>
            </a:br>
            <a:endParaRPr lang="tr-TR" sz="4800" dirty="0">
              <a:latin typeface="Forte" pitchFamily="66" charset="0"/>
            </a:endParaRPr>
          </a:p>
        </p:txBody>
      </p:sp>
      <p:sp>
        <p:nvSpPr>
          <p:cNvPr id="6" name="Alt Başlık 5"/>
          <p:cNvSpPr>
            <a:spLocks noGrp="1"/>
          </p:cNvSpPr>
          <p:nvPr>
            <p:ph type="subTitle" idx="1"/>
          </p:nvPr>
        </p:nvSpPr>
        <p:spPr>
          <a:xfrm>
            <a:off x="179512" y="3645024"/>
            <a:ext cx="8856984" cy="2520280"/>
          </a:xfrm>
        </p:spPr>
        <p:txBody>
          <a:bodyPr>
            <a:normAutofit/>
          </a:bodyPr>
          <a:lstStyle/>
          <a:p>
            <a:pPr algn="ctr"/>
            <a:r>
              <a:rPr lang="tr-TR" sz="4800" dirty="0">
                <a:solidFill>
                  <a:srgbClr val="FFFF00"/>
                </a:solidFill>
                <a:latin typeface="Arial Black" panose="020B0A04020102020204" pitchFamily="34" charset="0"/>
              </a:rPr>
              <a:t>D</a:t>
            </a:r>
            <a:r>
              <a:rPr lang="tr-TR" sz="4800" smtClean="0">
                <a:solidFill>
                  <a:srgbClr val="FFFF00"/>
                </a:solidFill>
                <a:latin typeface="Arial Black" panose="020B0A04020102020204" pitchFamily="34" charset="0"/>
              </a:rPr>
              <a:t>ESTEK </a:t>
            </a:r>
            <a:r>
              <a:rPr lang="tr-TR" sz="4800" dirty="0" smtClean="0">
                <a:solidFill>
                  <a:srgbClr val="FFFF00"/>
                </a:solidFill>
                <a:latin typeface="Arial Black" panose="020B0A04020102020204" pitchFamily="34" charset="0"/>
              </a:rPr>
              <a:t>EĞİTİM ODALARI</a:t>
            </a:r>
          </a:p>
          <a:p>
            <a:pPr algn="ctr"/>
            <a:r>
              <a:rPr lang="tr-TR" sz="4800" dirty="0" smtClean="0">
                <a:solidFill>
                  <a:srgbClr val="FFFF00"/>
                </a:solidFill>
                <a:latin typeface="Arial Black" panose="020B0A04020102020204" pitchFamily="34" charset="0"/>
              </a:rPr>
              <a:t>GÜNEŞİMİZ OLSUN</a:t>
            </a:r>
            <a:endParaRPr lang="tr-TR" sz="4800" dirty="0" smtClean="0">
              <a:solidFill>
                <a:srgbClr val="FFFF00"/>
              </a:solidFill>
              <a:latin typeface="Arial Black" panose="020B0A04020102020204" pitchFamily="34" charset="0"/>
            </a:endParaRPr>
          </a:p>
        </p:txBody>
      </p:sp>
    </p:spTree>
    <p:extLst>
      <p:ext uri="{BB962C8B-B14F-4D97-AF65-F5344CB8AC3E}">
        <p14:creationId xmlns:p14="http://schemas.microsoft.com/office/powerpoint/2010/main" val="264927356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332657"/>
            <a:ext cx="8496944" cy="5837495"/>
          </a:xfrm>
          <a:prstGeom prst="rect">
            <a:avLst/>
          </a:prstGeom>
        </p:spPr>
        <p:txBody>
          <a:bodyPr wrap="square">
            <a:spAutoFit/>
          </a:bodyPr>
          <a:lstStyle/>
          <a:p>
            <a:pPr marL="228600">
              <a:spcAft>
                <a:spcPts val="0"/>
              </a:spcAft>
            </a:pPr>
            <a:endParaRPr lang="tr-TR" sz="2400" b="1" dirty="0" smtClean="0">
              <a:solidFill>
                <a:srgbClr val="FF0000"/>
              </a:solidFill>
              <a:effectLst/>
              <a:latin typeface="Times New Roman"/>
              <a:ea typeface="Times New Roman"/>
            </a:endParaRPr>
          </a:p>
          <a:p>
            <a:pPr marL="228600">
              <a:spcAft>
                <a:spcPts val="0"/>
              </a:spcAft>
            </a:pPr>
            <a:endParaRPr lang="tr-TR" sz="2400" b="1" dirty="0">
              <a:solidFill>
                <a:srgbClr val="FF0000"/>
              </a:solidFill>
              <a:latin typeface="Times New Roman"/>
              <a:ea typeface="Times New Roman"/>
            </a:endParaRPr>
          </a:p>
          <a:p>
            <a:pPr marL="228600">
              <a:spcAft>
                <a:spcPts val="0"/>
              </a:spcAft>
            </a:pPr>
            <a:r>
              <a:rPr lang="tr-TR" sz="2000" b="1" dirty="0" smtClean="0">
                <a:solidFill>
                  <a:srgbClr val="FF0000"/>
                </a:solidFill>
                <a:effectLst/>
                <a:latin typeface="Times New Roman"/>
                <a:ea typeface="Times New Roman"/>
              </a:rPr>
              <a:t>11. Bir öğrenci Destek Eğitim Odasında haftada kaç saat eğitim alabilir?</a:t>
            </a:r>
            <a:endParaRPr lang="tr-TR" sz="2000" dirty="0" smtClean="0">
              <a:solidFill>
                <a:srgbClr val="FF0000"/>
              </a:solidFill>
              <a:effectLst/>
              <a:latin typeface="Times New Roman"/>
              <a:ea typeface="Times New Roman"/>
            </a:endParaRPr>
          </a:p>
          <a:p>
            <a:pPr>
              <a:lnSpc>
                <a:spcPts val="1660"/>
              </a:lnSpc>
              <a:spcAft>
                <a:spcPts val="0"/>
              </a:spcAft>
            </a:pPr>
            <a:r>
              <a:rPr lang="tr-TR" sz="2000" dirty="0" smtClean="0">
                <a:effectLst/>
                <a:latin typeface="Times New Roman"/>
                <a:ea typeface="Times New Roman"/>
              </a:rPr>
              <a:t> </a:t>
            </a:r>
          </a:p>
          <a:p>
            <a:pPr marL="228600" algn="just">
              <a:spcAft>
                <a:spcPts val="0"/>
              </a:spcAft>
            </a:pPr>
            <a:r>
              <a:rPr lang="tr-TR" sz="2000" dirty="0">
                <a:latin typeface="Times New Roman"/>
                <a:ea typeface="Times New Roman"/>
              </a:rPr>
              <a:t>	</a:t>
            </a:r>
            <a:r>
              <a:rPr lang="tr-TR" sz="2000" dirty="0" smtClean="0">
                <a:effectLst/>
                <a:latin typeface="Times New Roman"/>
                <a:ea typeface="Times New Roman"/>
              </a:rPr>
              <a:t>Öğrencinin Destek Eğitim Odasında alacağı haftalık ders saati, </a:t>
            </a:r>
            <a:r>
              <a:rPr lang="tr-TR" sz="2000" b="1" i="1" dirty="0" smtClean="0">
                <a:effectLst/>
                <a:latin typeface="Times New Roman"/>
                <a:ea typeface="Times New Roman"/>
              </a:rPr>
              <a:t>öğrencinin haftalık toplam</a:t>
            </a:r>
            <a:r>
              <a:rPr lang="tr-TR" sz="2000" dirty="0" smtClean="0">
                <a:effectLst/>
                <a:latin typeface="Times New Roman"/>
                <a:ea typeface="Times New Roman"/>
              </a:rPr>
              <a:t> </a:t>
            </a:r>
            <a:r>
              <a:rPr lang="tr-TR" sz="2000" b="1" i="1" dirty="0" smtClean="0">
                <a:effectLst/>
                <a:latin typeface="Times New Roman"/>
                <a:ea typeface="Times New Roman"/>
              </a:rPr>
              <a:t>ders saatinin %40’ını aşmayacak şekilde planlanır. </a:t>
            </a:r>
            <a:r>
              <a:rPr lang="tr-TR" sz="2000" dirty="0" smtClean="0">
                <a:effectLst/>
                <a:latin typeface="Times New Roman"/>
                <a:ea typeface="Times New Roman"/>
              </a:rPr>
              <a:t>İlkokul öğrencileri için bu süre</a:t>
            </a:r>
            <a:r>
              <a:rPr lang="tr-TR" sz="2000" b="1" i="1" dirty="0" smtClean="0">
                <a:effectLst/>
                <a:latin typeface="Times New Roman"/>
                <a:ea typeface="Times New Roman"/>
              </a:rPr>
              <a:t> </a:t>
            </a:r>
            <a:r>
              <a:rPr lang="tr-TR" sz="2000" dirty="0" smtClean="0">
                <a:effectLst/>
                <a:latin typeface="Times New Roman"/>
                <a:ea typeface="Times New Roman"/>
              </a:rPr>
              <a:t>haftada 12 saate denk gelmektedir. </a:t>
            </a:r>
            <a:r>
              <a:rPr lang="tr-TR" sz="2000" b="1" i="1" dirty="0" smtClean="0">
                <a:effectLst/>
                <a:latin typeface="Times New Roman"/>
                <a:ea typeface="Times New Roman"/>
              </a:rPr>
              <a:t>Öğrencinin</a:t>
            </a:r>
            <a:r>
              <a:rPr lang="tr-TR" sz="2000" dirty="0" smtClean="0">
                <a:effectLst/>
                <a:latin typeface="Times New Roman"/>
                <a:ea typeface="Times New Roman"/>
              </a:rPr>
              <a:t> ihtiyacı doğrultusunda ve </a:t>
            </a:r>
            <a:r>
              <a:rPr lang="tr-TR" sz="2000" b="1" i="1" dirty="0" smtClean="0">
                <a:effectLst/>
                <a:latin typeface="Times New Roman"/>
                <a:ea typeface="Times New Roman"/>
              </a:rPr>
              <a:t>azami ölçüde bu</a:t>
            </a:r>
            <a:r>
              <a:rPr lang="tr-TR" sz="2000" dirty="0" smtClean="0">
                <a:effectLst/>
                <a:latin typeface="Times New Roman"/>
                <a:ea typeface="Times New Roman"/>
              </a:rPr>
              <a:t> </a:t>
            </a:r>
            <a:r>
              <a:rPr lang="tr-TR" sz="2000" b="1" i="1" dirty="0" smtClean="0">
                <a:effectLst/>
                <a:latin typeface="Times New Roman"/>
                <a:ea typeface="Times New Roman"/>
              </a:rPr>
              <a:t>eğitimden yararlanması sağlanır</a:t>
            </a:r>
          </a:p>
          <a:p>
            <a:pPr marL="228600">
              <a:spcAft>
                <a:spcPts val="0"/>
              </a:spcAft>
            </a:pPr>
            <a:endParaRPr lang="tr-TR" sz="2000" b="1" i="1" dirty="0">
              <a:solidFill>
                <a:srgbClr val="943634"/>
              </a:solidFill>
              <a:latin typeface="Times New Roman"/>
              <a:ea typeface="Times New Roman"/>
            </a:endParaRPr>
          </a:p>
          <a:p>
            <a:pPr marL="228600">
              <a:spcAft>
                <a:spcPts val="0"/>
              </a:spcAft>
            </a:pPr>
            <a:r>
              <a:rPr lang="tr-TR" sz="2000" b="1" dirty="0" smtClean="0">
                <a:solidFill>
                  <a:srgbClr val="FF0000"/>
                </a:solidFill>
                <a:effectLst/>
                <a:latin typeface="Times New Roman"/>
                <a:ea typeface="Times New Roman"/>
              </a:rPr>
              <a:t>12. Destek Eğitim Odasında öğrenciler grup oluşturularak eğitim verilebilir mi?</a:t>
            </a:r>
            <a:endParaRPr lang="tr-TR" sz="2000" dirty="0" smtClean="0">
              <a:solidFill>
                <a:srgbClr val="FF0000"/>
              </a:solidFill>
              <a:effectLst/>
              <a:latin typeface="Times New Roman"/>
              <a:ea typeface="Times New Roman"/>
            </a:endParaRPr>
          </a:p>
          <a:p>
            <a:pPr>
              <a:lnSpc>
                <a:spcPts val="1665"/>
              </a:lnSpc>
              <a:spcAft>
                <a:spcPts val="0"/>
              </a:spcAft>
            </a:pPr>
            <a:r>
              <a:rPr lang="tr-TR" sz="2000" dirty="0" smtClean="0">
                <a:effectLst/>
                <a:latin typeface="Times New Roman"/>
                <a:ea typeface="Times New Roman"/>
              </a:rPr>
              <a:t> </a:t>
            </a:r>
          </a:p>
          <a:p>
            <a:pPr marR="12700" algn="just" hangingPunct="0">
              <a:lnSpc>
                <a:spcPct val="97000"/>
              </a:lnSpc>
              <a:spcAft>
                <a:spcPts val="0"/>
              </a:spcAft>
            </a:pPr>
            <a:r>
              <a:rPr lang="tr-TR" sz="2000" dirty="0" smtClean="0">
                <a:effectLst/>
                <a:latin typeface="Times New Roman"/>
                <a:ea typeface="Times New Roman"/>
              </a:rPr>
              <a:t>	Destek Eğitim Odasında öğrencilerin eğitim performansları dikkate alınarak </a:t>
            </a:r>
            <a:r>
              <a:rPr lang="tr-TR" sz="2000" b="1" i="1" dirty="0" smtClean="0">
                <a:effectLst/>
                <a:latin typeface="Times New Roman"/>
                <a:ea typeface="Times New Roman"/>
              </a:rPr>
              <a:t>birebir eğitim</a:t>
            </a:r>
            <a:r>
              <a:rPr lang="tr-TR" sz="2000" dirty="0" smtClean="0">
                <a:effectLst/>
                <a:latin typeface="Times New Roman"/>
                <a:ea typeface="Times New Roman"/>
              </a:rPr>
              <a:t> </a:t>
            </a:r>
            <a:r>
              <a:rPr lang="tr-TR" sz="2000" b="1" i="1" dirty="0" smtClean="0">
                <a:effectLst/>
                <a:latin typeface="Times New Roman"/>
                <a:ea typeface="Times New Roman"/>
              </a:rPr>
              <a:t>yapılması esastır. </a:t>
            </a:r>
            <a:r>
              <a:rPr lang="tr-TR" sz="2000" dirty="0" smtClean="0">
                <a:effectLst/>
                <a:latin typeface="Times New Roman"/>
                <a:ea typeface="Times New Roman"/>
              </a:rPr>
              <a:t>Ancak, gerektiğinde eğitim performansı bakımından aynı seviyede olan</a:t>
            </a:r>
            <a:r>
              <a:rPr lang="tr-TR" sz="2000" b="1" i="1" dirty="0" smtClean="0">
                <a:effectLst/>
                <a:latin typeface="Times New Roman"/>
                <a:ea typeface="Times New Roman"/>
              </a:rPr>
              <a:t> </a:t>
            </a:r>
            <a:r>
              <a:rPr lang="tr-TR" sz="2000" dirty="0" smtClean="0">
                <a:effectLst/>
                <a:latin typeface="Times New Roman"/>
                <a:ea typeface="Times New Roman"/>
              </a:rPr>
              <a:t>öğrencilerle grup eğitimi de yapılabilir. Verilecek eğitim desteğinin niteliğinin etkilenmemesi için, </a:t>
            </a:r>
            <a:r>
              <a:rPr lang="tr-TR" sz="2000" b="1" i="1" dirty="0" smtClean="0">
                <a:effectLst/>
                <a:latin typeface="Times New Roman"/>
                <a:ea typeface="Times New Roman"/>
              </a:rPr>
              <a:t>grup oluşturulması gerekiyorsa,</a:t>
            </a:r>
            <a:r>
              <a:rPr lang="tr-TR" sz="2000" dirty="0" smtClean="0">
                <a:effectLst/>
                <a:latin typeface="Times New Roman"/>
                <a:ea typeface="Times New Roman"/>
              </a:rPr>
              <a:t> </a:t>
            </a:r>
            <a:r>
              <a:rPr lang="tr-TR" sz="2000" b="1" i="1" dirty="0" smtClean="0">
                <a:effectLst/>
                <a:latin typeface="Times New Roman"/>
                <a:ea typeface="Times New Roman"/>
              </a:rPr>
              <a:t>gruptaki öğrenci sayısının üçten fazla</a:t>
            </a:r>
            <a:r>
              <a:rPr lang="tr-TR" sz="2000" dirty="0" smtClean="0">
                <a:effectLst/>
                <a:latin typeface="Times New Roman"/>
                <a:ea typeface="Times New Roman"/>
              </a:rPr>
              <a:t> </a:t>
            </a:r>
            <a:r>
              <a:rPr lang="tr-TR" sz="2000" b="1" i="1" dirty="0" smtClean="0">
                <a:effectLst/>
                <a:latin typeface="Times New Roman"/>
                <a:ea typeface="Times New Roman"/>
              </a:rPr>
              <a:t>olmaması önerilmektedir.</a:t>
            </a:r>
            <a:endParaRPr lang="tr-TR" sz="2000" dirty="0" smtClean="0">
              <a:effectLst/>
              <a:latin typeface="Times New Roman"/>
              <a:ea typeface="Times New Roman"/>
            </a:endParaRPr>
          </a:p>
          <a:p>
            <a:endParaRPr lang="tr-TR" sz="2000" dirty="0"/>
          </a:p>
        </p:txBody>
      </p:sp>
    </p:spTree>
    <p:extLst>
      <p:ext uri="{BB962C8B-B14F-4D97-AF65-F5344CB8AC3E}">
        <p14:creationId xmlns:p14="http://schemas.microsoft.com/office/powerpoint/2010/main" val="3375432929"/>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8352"/>
            <a:ext cx="8064896" cy="5209760"/>
          </a:xfrm>
          <a:prstGeom prst="rect">
            <a:avLst/>
          </a:prstGeom>
        </p:spPr>
        <p:txBody>
          <a:bodyPr wrap="square">
            <a:spAutoFit/>
          </a:bodyPr>
          <a:lstStyle/>
          <a:p>
            <a:pPr marL="228600">
              <a:spcAft>
                <a:spcPts val="0"/>
              </a:spcAft>
            </a:pPr>
            <a:endParaRPr lang="tr-TR" sz="2400" b="1" dirty="0" smtClean="0">
              <a:solidFill>
                <a:srgbClr val="FF0000"/>
              </a:solidFill>
              <a:effectLst/>
              <a:latin typeface="Times New Roman"/>
              <a:ea typeface="Times New Roman"/>
            </a:endParaRPr>
          </a:p>
          <a:p>
            <a:pPr marL="228600">
              <a:spcAft>
                <a:spcPts val="0"/>
              </a:spcAft>
            </a:pPr>
            <a:endParaRPr lang="tr-TR" sz="2400" b="1" dirty="0">
              <a:solidFill>
                <a:srgbClr val="FF0000"/>
              </a:solidFill>
              <a:latin typeface="Times New Roman"/>
              <a:ea typeface="Times New Roman"/>
            </a:endParaRPr>
          </a:p>
          <a:p>
            <a:pPr marL="228600">
              <a:spcAft>
                <a:spcPts val="0"/>
              </a:spcAft>
            </a:pPr>
            <a:r>
              <a:rPr lang="tr-TR" sz="2400" b="1" dirty="0" smtClean="0">
                <a:solidFill>
                  <a:srgbClr val="FF0000"/>
                </a:solidFill>
                <a:effectLst/>
                <a:latin typeface="Times New Roman"/>
                <a:ea typeface="Times New Roman"/>
              </a:rPr>
              <a:t>13. Destek Eğitim Odası uygulamasında öğrenci hangi saatlerde ders alabilir?</a:t>
            </a:r>
            <a:endParaRPr lang="tr-TR" sz="2400" dirty="0" smtClean="0">
              <a:solidFill>
                <a:srgbClr val="FF0000"/>
              </a:solidFill>
              <a:effectLst/>
              <a:latin typeface="Times New Roman"/>
              <a:ea typeface="Times New Roman"/>
            </a:endParaRPr>
          </a:p>
          <a:p>
            <a:pPr>
              <a:lnSpc>
                <a:spcPts val="1210"/>
              </a:lnSpc>
              <a:spcAft>
                <a:spcPts val="0"/>
              </a:spcAft>
            </a:pPr>
            <a:r>
              <a:rPr lang="tr-TR" dirty="0" smtClean="0">
                <a:solidFill>
                  <a:srgbClr val="FF0000"/>
                </a:solidFill>
                <a:effectLst/>
                <a:latin typeface="Times New Roman"/>
                <a:ea typeface="Times New Roman"/>
              </a:rPr>
              <a:t> </a:t>
            </a:r>
          </a:p>
          <a:p>
            <a:pPr marR="12700" hangingPunct="0">
              <a:lnSpc>
                <a:spcPct val="89000"/>
              </a:lnSpc>
              <a:spcAft>
                <a:spcPts val="0"/>
              </a:spcAft>
            </a:pPr>
            <a:r>
              <a:rPr lang="tr-TR" dirty="0" smtClean="0">
                <a:effectLst/>
                <a:latin typeface="Times New Roman"/>
                <a:ea typeface="Times New Roman"/>
              </a:rPr>
              <a:t>	Öğrenciye Destek Eğitim Odasında derslerin verilmesinde şu yöntemler ayrı ayrı ya da karma olarak kullanılabilir:</a:t>
            </a:r>
          </a:p>
          <a:p>
            <a:pPr>
              <a:lnSpc>
                <a:spcPts val="1470"/>
              </a:lnSpc>
              <a:spcAft>
                <a:spcPts val="0"/>
              </a:spcAft>
            </a:pPr>
            <a:r>
              <a:rPr lang="tr-TR" dirty="0" smtClean="0">
                <a:effectLst/>
                <a:latin typeface="Times New Roman"/>
                <a:ea typeface="Times New Roman"/>
              </a:rPr>
              <a:t> </a:t>
            </a:r>
          </a:p>
          <a:p>
            <a:pPr algn="just"/>
            <a:r>
              <a:rPr lang="tr-TR" sz="2000" b="1" i="1" dirty="0" smtClean="0">
                <a:effectLst/>
                <a:latin typeface="Times New Roman"/>
                <a:ea typeface="Times New Roman"/>
              </a:rPr>
              <a:t>	</a:t>
            </a:r>
            <a:r>
              <a:rPr lang="tr-TR" sz="2000" b="1" i="1" dirty="0" smtClean="0">
                <a:solidFill>
                  <a:srgbClr val="FF0000"/>
                </a:solidFill>
                <a:effectLst/>
                <a:latin typeface="Times New Roman"/>
                <a:ea typeface="Times New Roman"/>
              </a:rPr>
              <a:t>a</a:t>
            </a:r>
            <a:r>
              <a:rPr lang="tr-TR" sz="2000" b="1" i="1" dirty="0" smtClean="0">
                <a:effectLst/>
                <a:latin typeface="Times New Roman"/>
                <a:ea typeface="Times New Roman"/>
              </a:rPr>
              <a:t>-Öğrenci, sınıf arkadaşlarıyla beraber yürütemediği derslerin bazı saatlerinde Destek Eğitim Odasına alınarak ilgili dersi </a:t>
            </a:r>
            <a:r>
              <a:rPr lang="tr-TR" sz="2000" b="1" i="1" dirty="0" err="1" smtClean="0">
                <a:effectLst/>
                <a:latin typeface="Times New Roman"/>
                <a:ea typeface="Times New Roman"/>
              </a:rPr>
              <a:t>BEP’i</a:t>
            </a:r>
            <a:r>
              <a:rPr lang="tr-TR" sz="2000" b="1" i="1" dirty="0" smtClean="0">
                <a:effectLst/>
                <a:latin typeface="Times New Roman"/>
                <a:ea typeface="Times New Roman"/>
              </a:rPr>
              <a:t> doğrultusunda alması sağlanabilir. </a:t>
            </a:r>
            <a:r>
              <a:rPr lang="tr-TR" dirty="0" smtClean="0">
                <a:effectLst/>
                <a:latin typeface="Times New Roman"/>
                <a:ea typeface="Times New Roman"/>
              </a:rPr>
              <a:t>Ancak, bir dersin tamamı (Örneğin Türkçe dersi haftada 5 saat ise, 5 saatin</a:t>
            </a:r>
            <a:r>
              <a:rPr lang="tr-TR" sz="2000" b="1" i="1" dirty="0" smtClean="0">
                <a:effectLst/>
                <a:latin typeface="Times New Roman"/>
                <a:ea typeface="Times New Roman"/>
              </a:rPr>
              <a:t> </a:t>
            </a:r>
            <a:r>
              <a:rPr lang="tr-TR" dirty="0" smtClean="0">
                <a:effectLst/>
                <a:latin typeface="Times New Roman"/>
                <a:ea typeface="Times New Roman"/>
              </a:rPr>
              <a:t>tamamı) sadece Destek Eğitim Odasında verilmemelidir. </a:t>
            </a:r>
            <a:r>
              <a:rPr lang="tr-TR" sz="2000" b="1" i="1" dirty="0" smtClean="0">
                <a:effectLst/>
                <a:latin typeface="Times New Roman"/>
                <a:ea typeface="Times New Roman"/>
              </a:rPr>
              <a:t>Öğrenci,</a:t>
            </a:r>
            <a:r>
              <a:rPr lang="tr-TR" dirty="0" smtClean="0">
                <a:effectLst/>
                <a:latin typeface="Times New Roman"/>
                <a:ea typeface="Times New Roman"/>
              </a:rPr>
              <a:t> </a:t>
            </a:r>
            <a:r>
              <a:rPr lang="tr-TR" sz="2000" b="1" i="1" dirty="0" smtClean="0">
                <a:effectLst/>
                <a:latin typeface="Times New Roman"/>
                <a:ea typeface="Times New Roman"/>
              </a:rPr>
              <a:t>ilgili dersi akranlarıyla</a:t>
            </a:r>
            <a:r>
              <a:rPr lang="tr-TR" dirty="0" smtClean="0">
                <a:effectLst/>
                <a:latin typeface="Times New Roman"/>
                <a:ea typeface="Times New Roman"/>
              </a:rPr>
              <a:t> </a:t>
            </a:r>
            <a:r>
              <a:rPr lang="tr-TR" sz="2000" b="1" i="1" dirty="0" smtClean="0">
                <a:effectLst/>
                <a:latin typeface="Times New Roman"/>
                <a:ea typeface="Times New Roman"/>
              </a:rPr>
              <a:t>da alabilmelidir. </a:t>
            </a:r>
            <a:r>
              <a:rPr lang="tr-TR" dirty="0" smtClean="0">
                <a:effectLst/>
                <a:latin typeface="Times New Roman"/>
                <a:ea typeface="Times New Roman"/>
              </a:rPr>
              <a:t>Haftada 5 saat olan Türkçe dersinin 3-4 saati</a:t>
            </a:r>
            <a:r>
              <a:rPr lang="tr-TR" sz="2000" b="1" i="1" dirty="0" smtClean="0">
                <a:effectLst/>
                <a:latin typeface="Times New Roman"/>
                <a:ea typeface="Times New Roman"/>
              </a:rPr>
              <a:t> </a:t>
            </a:r>
            <a:r>
              <a:rPr lang="tr-TR" dirty="0" smtClean="0">
                <a:effectLst/>
                <a:latin typeface="Times New Roman"/>
                <a:ea typeface="Times New Roman"/>
              </a:rPr>
              <a:t>Destek Eğitim Odasında,</a:t>
            </a:r>
            <a:r>
              <a:rPr lang="tr-TR" sz="2000" b="1" i="1" dirty="0" smtClean="0">
                <a:effectLst/>
                <a:latin typeface="Times New Roman"/>
                <a:ea typeface="Times New Roman"/>
              </a:rPr>
              <a:t> </a:t>
            </a:r>
            <a:r>
              <a:rPr lang="tr-TR" dirty="0" smtClean="0">
                <a:effectLst/>
                <a:latin typeface="Times New Roman"/>
                <a:ea typeface="Times New Roman"/>
              </a:rPr>
              <a:t>kalan 1-2 saati ise kendi sınıfında alınmalıdır. Öğrencinin Türkçe dersinden daha fazla ders desteği alması isteniyorsa</a:t>
            </a:r>
            <a:r>
              <a:rPr lang="tr-TR" b="1" dirty="0" smtClean="0">
                <a:effectLst/>
                <a:latin typeface="Times New Roman"/>
                <a:ea typeface="Times New Roman"/>
              </a:rPr>
              <a:t>, bu dersler okulun ders saatleri içinde olmak kaydıyla,</a:t>
            </a:r>
            <a:r>
              <a:rPr lang="tr-TR" dirty="0" smtClean="0">
                <a:effectLst/>
                <a:latin typeface="Times New Roman"/>
                <a:ea typeface="Times New Roman"/>
              </a:rPr>
              <a:t> velisinin de onayını alarak, öğrencinin ders saatleri dışında</a:t>
            </a:r>
            <a:r>
              <a:rPr lang="tr-TR" b="1" dirty="0" smtClean="0">
                <a:effectLst/>
                <a:latin typeface="Times New Roman"/>
                <a:ea typeface="Times New Roman"/>
              </a:rPr>
              <a:t> </a:t>
            </a:r>
            <a:r>
              <a:rPr lang="tr-TR" dirty="0" smtClean="0">
                <a:effectLst/>
                <a:latin typeface="Times New Roman"/>
                <a:ea typeface="Times New Roman"/>
              </a:rPr>
              <a:t>verilebilir. </a:t>
            </a:r>
            <a:endParaRPr lang="tr-TR" dirty="0"/>
          </a:p>
        </p:txBody>
      </p:sp>
    </p:spTree>
    <p:extLst>
      <p:ext uri="{BB962C8B-B14F-4D97-AF65-F5344CB8AC3E}">
        <p14:creationId xmlns:p14="http://schemas.microsoft.com/office/powerpoint/2010/main" val="143097197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548680"/>
            <a:ext cx="8784976" cy="4907818"/>
          </a:xfrm>
          <a:prstGeom prst="rect">
            <a:avLst/>
          </a:prstGeom>
        </p:spPr>
        <p:txBody>
          <a:bodyPr wrap="square">
            <a:spAutoFit/>
          </a:bodyPr>
          <a:lstStyle/>
          <a:p>
            <a:pPr marR="12700" lvl="0" algn="just" hangingPunct="0">
              <a:lnSpc>
                <a:spcPct val="76000"/>
              </a:lnSpc>
              <a:spcAft>
                <a:spcPts val="0"/>
              </a:spcAft>
              <a:tabLst>
                <a:tab pos="449580" algn="l"/>
              </a:tabLst>
            </a:pPr>
            <a:endParaRPr lang="tr-TR" dirty="0" smtClean="0">
              <a:solidFill>
                <a:srgbClr val="FF0000"/>
              </a:solidFill>
              <a:effectLst/>
              <a:latin typeface="Times New Roman"/>
              <a:ea typeface="Times New Roman"/>
            </a:endParaRPr>
          </a:p>
          <a:p>
            <a:pPr marR="12700" lvl="0" algn="just" hangingPunct="0">
              <a:lnSpc>
                <a:spcPct val="76000"/>
              </a:lnSpc>
              <a:spcAft>
                <a:spcPts val="0"/>
              </a:spcAft>
              <a:tabLst>
                <a:tab pos="449580" algn="l"/>
              </a:tabLst>
            </a:pPr>
            <a:endParaRPr lang="tr-TR" dirty="0">
              <a:solidFill>
                <a:srgbClr val="FF0000"/>
              </a:solidFill>
              <a:latin typeface="Times New Roman"/>
              <a:ea typeface="Times New Roman"/>
            </a:endParaRPr>
          </a:p>
          <a:p>
            <a:pPr marR="12700" lvl="0" algn="just" hangingPunct="0">
              <a:lnSpc>
                <a:spcPct val="76000"/>
              </a:lnSpc>
              <a:spcAft>
                <a:spcPts val="0"/>
              </a:spcAft>
              <a:tabLst>
                <a:tab pos="449580" algn="l"/>
              </a:tabLst>
            </a:pPr>
            <a:endParaRPr lang="tr-TR" dirty="0" smtClean="0">
              <a:solidFill>
                <a:srgbClr val="FF0000"/>
              </a:solidFill>
              <a:effectLst/>
              <a:latin typeface="Times New Roman"/>
              <a:ea typeface="Times New Roman"/>
            </a:endParaRPr>
          </a:p>
          <a:p>
            <a:pPr marR="12700" lvl="0" algn="just" hangingPunct="0">
              <a:lnSpc>
                <a:spcPct val="76000"/>
              </a:lnSpc>
              <a:spcAft>
                <a:spcPts val="0"/>
              </a:spcAft>
              <a:tabLst>
                <a:tab pos="449580" algn="l"/>
              </a:tabLst>
            </a:pPr>
            <a:r>
              <a:rPr lang="tr-TR" sz="2400" dirty="0" smtClean="0">
                <a:solidFill>
                  <a:srgbClr val="FF0000"/>
                </a:solidFill>
                <a:effectLst/>
                <a:latin typeface="Times New Roman"/>
                <a:ea typeface="Times New Roman"/>
              </a:rPr>
              <a:t>b</a:t>
            </a:r>
            <a:r>
              <a:rPr lang="tr-TR" sz="2400" dirty="0" smtClean="0">
                <a:effectLst/>
                <a:latin typeface="Times New Roman"/>
                <a:ea typeface="Times New Roman"/>
              </a:rPr>
              <a:t>-İkili eğitim yapılan okullarda, velinin de onayını alarak, sabahçı öğrencilere öğleden sonra, </a:t>
            </a:r>
            <a:r>
              <a:rPr lang="tr-TR" sz="2400" dirty="0" err="1" smtClean="0">
                <a:effectLst/>
                <a:latin typeface="Times New Roman"/>
                <a:ea typeface="Times New Roman"/>
              </a:rPr>
              <a:t>öğleci</a:t>
            </a:r>
            <a:r>
              <a:rPr lang="tr-TR" sz="2400" dirty="0" smtClean="0">
                <a:effectLst/>
                <a:latin typeface="Times New Roman"/>
                <a:ea typeface="Times New Roman"/>
              </a:rPr>
              <a:t> öğrencilere sabah, Destek Eğitim Odasında ders verilebilir. </a:t>
            </a:r>
          </a:p>
          <a:p>
            <a:pPr>
              <a:lnSpc>
                <a:spcPts val="1800"/>
              </a:lnSpc>
              <a:spcAft>
                <a:spcPts val="0"/>
              </a:spcAft>
            </a:pPr>
            <a:r>
              <a:rPr lang="tr-TR" sz="2400" b="1" dirty="0" smtClean="0">
                <a:solidFill>
                  <a:srgbClr val="943634"/>
                </a:solidFill>
                <a:effectLst/>
                <a:latin typeface="Times New Roman"/>
                <a:ea typeface="Times New Roman"/>
              </a:rPr>
              <a:t> </a:t>
            </a:r>
            <a:endParaRPr lang="tr-TR" sz="2400" dirty="0" smtClean="0">
              <a:effectLst/>
              <a:latin typeface="Times New Roman"/>
              <a:ea typeface="Times New Roman"/>
            </a:endParaRPr>
          </a:p>
          <a:p>
            <a:pPr marR="12700" lvl="0" algn="just" hangingPunct="0">
              <a:lnSpc>
                <a:spcPct val="79000"/>
              </a:lnSpc>
              <a:spcAft>
                <a:spcPts val="0"/>
              </a:spcAft>
              <a:tabLst>
                <a:tab pos="449580" algn="l"/>
              </a:tabLst>
            </a:pPr>
            <a:r>
              <a:rPr lang="tr-TR" sz="2400" b="1" i="1" dirty="0">
                <a:solidFill>
                  <a:srgbClr val="FF0000"/>
                </a:solidFill>
                <a:latin typeface="Times New Roman"/>
                <a:ea typeface="Times New Roman"/>
              </a:rPr>
              <a:t>c</a:t>
            </a:r>
            <a:r>
              <a:rPr lang="tr-TR" sz="2400" b="1" i="1" dirty="0" smtClean="0">
                <a:solidFill>
                  <a:srgbClr val="FF0000"/>
                </a:solidFill>
                <a:effectLst/>
                <a:latin typeface="Times New Roman"/>
                <a:ea typeface="Times New Roman"/>
              </a:rPr>
              <a:t>-</a:t>
            </a:r>
            <a:r>
              <a:rPr lang="tr-TR" sz="2400" b="1" i="1" dirty="0" smtClean="0">
                <a:effectLst/>
                <a:latin typeface="Times New Roman"/>
                <a:ea typeface="Times New Roman"/>
              </a:rPr>
              <a:t> Tam gün eğitim yapılan okullarda, saat 14.30’dan sonra </a:t>
            </a:r>
            <a:r>
              <a:rPr lang="tr-TR" sz="2400" dirty="0" smtClean="0">
                <a:effectLst/>
                <a:latin typeface="Times New Roman"/>
                <a:ea typeface="Times New Roman"/>
              </a:rPr>
              <a:t>kurs, etüt, egzersiz gibi</a:t>
            </a:r>
            <a:r>
              <a:rPr lang="tr-TR" sz="2400" b="1" i="1" dirty="0" smtClean="0">
                <a:effectLst/>
                <a:latin typeface="Times New Roman"/>
                <a:ea typeface="Times New Roman"/>
              </a:rPr>
              <a:t> </a:t>
            </a:r>
            <a:r>
              <a:rPr lang="tr-TR" sz="2400" dirty="0" smtClean="0">
                <a:effectLst/>
                <a:latin typeface="Times New Roman"/>
                <a:ea typeface="Times New Roman"/>
              </a:rPr>
              <a:t>eğitim öğretim çalışmaları devam ettiğinden, velinin de onayını alarak, </a:t>
            </a:r>
            <a:r>
              <a:rPr lang="tr-TR" sz="2400" b="1" i="1" dirty="0" smtClean="0">
                <a:effectLst/>
                <a:latin typeface="Times New Roman"/>
                <a:ea typeface="Times New Roman"/>
              </a:rPr>
              <a:t>öğrenciye</a:t>
            </a:r>
            <a:r>
              <a:rPr lang="tr-TR" sz="2400" dirty="0" smtClean="0">
                <a:effectLst/>
                <a:latin typeface="Times New Roman"/>
                <a:ea typeface="Times New Roman"/>
              </a:rPr>
              <a:t> </a:t>
            </a:r>
            <a:r>
              <a:rPr lang="tr-TR" sz="2400" b="1" i="1" dirty="0" smtClean="0">
                <a:effectLst/>
                <a:latin typeface="Times New Roman"/>
                <a:ea typeface="Times New Roman"/>
              </a:rPr>
              <a:t>Destek</a:t>
            </a:r>
            <a:r>
              <a:rPr lang="tr-TR" sz="2400" dirty="0" smtClean="0">
                <a:effectLst/>
                <a:latin typeface="Times New Roman"/>
                <a:ea typeface="Times New Roman"/>
              </a:rPr>
              <a:t> </a:t>
            </a:r>
            <a:r>
              <a:rPr lang="tr-TR" sz="2400" dirty="0">
                <a:latin typeface="Times New Roman"/>
                <a:ea typeface="Times New Roman"/>
              </a:rPr>
              <a:t>Eğitim Odasında ders verilebilir. </a:t>
            </a:r>
          </a:p>
          <a:p>
            <a:pPr marL="342900" marR="12700" lvl="0" indent="-342900" algn="just" hangingPunct="0">
              <a:lnSpc>
                <a:spcPct val="79000"/>
              </a:lnSpc>
              <a:spcAft>
                <a:spcPts val="0"/>
              </a:spcAft>
              <a:buFont typeface="+mj-lt"/>
              <a:buAutoNum type="alphaLcPeriod"/>
              <a:tabLst>
                <a:tab pos="449580" algn="l"/>
              </a:tabLst>
            </a:pPr>
            <a:endParaRPr lang="tr-TR" sz="2400" dirty="0" smtClean="0">
              <a:effectLst/>
              <a:latin typeface="Times New Roman"/>
              <a:ea typeface="Times New Roman"/>
            </a:endParaRPr>
          </a:p>
          <a:p>
            <a:pPr>
              <a:lnSpc>
                <a:spcPts val="15"/>
              </a:lnSpc>
              <a:spcAft>
                <a:spcPts val="0"/>
              </a:spcAft>
            </a:pPr>
            <a:r>
              <a:rPr lang="tr-TR" sz="2400" b="1" dirty="0" smtClean="0">
                <a:solidFill>
                  <a:srgbClr val="943634"/>
                </a:solidFill>
                <a:effectLst/>
                <a:latin typeface="Times New Roman"/>
                <a:ea typeface="Times New Roman"/>
              </a:rPr>
              <a:t> </a:t>
            </a:r>
            <a:endParaRPr lang="tr-TR" sz="2400" dirty="0" smtClean="0">
              <a:effectLst/>
              <a:latin typeface="Times New Roman"/>
              <a:ea typeface="Times New Roman"/>
            </a:endParaRPr>
          </a:p>
          <a:p>
            <a:pPr>
              <a:lnSpc>
                <a:spcPts val="1260"/>
              </a:lnSpc>
              <a:spcAft>
                <a:spcPts val="0"/>
              </a:spcAft>
            </a:pPr>
            <a:r>
              <a:rPr lang="tr-TR" sz="2400" dirty="0" smtClean="0">
                <a:effectLst/>
                <a:latin typeface="Times New Roman"/>
                <a:ea typeface="Times New Roman"/>
              </a:rPr>
              <a:t> </a:t>
            </a:r>
          </a:p>
          <a:p>
            <a:pPr marR="12700" algn="just" hangingPunct="0">
              <a:lnSpc>
                <a:spcPct val="88000"/>
              </a:lnSpc>
              <a:spcAft>
                <a:spcPts val="0"/>
              </a:spcAft>
            </a:pPr>
            <a:r>
              <a:rPr lang="tr-TR" sz="2400" b="1" i="1" dirty="0" smtClean="0">
                <a:effectLst/>
                <a:latin typeface="Times New Roman"/>
                <a:ea typeface="Times New Roman"/>
              </a:rPr>
              <a:t>	Her üç yöntemin ayrı ayrı ya da karma olarak kullanılmasında, öğrencinin özellikleri ile okulun koşulları birlikte değerlendirilerek bir çözüm üretilmelidir.</a:t>
            </a:r>
            <a:endParaRPr lang="tr-TR" sz="2400" dirty="0" smtClean="0">
              <a:effectLst/>
              <a:latin typeface="Times New Roman"/>
              <a:ea typeface="Times New Roman"/>
            </a:endParaRPr>
          </a:p>
          <a:p>
            <a:pPr>
              <a:lnSpc>
                <a:spcPts val="1050"/>
              </a:lnSpc>
              <a:spcAft>
                <a:spcPts val="0"/>
              </a:spcAft>
            </a:pPr>
            <a:r>
              <a:rPr lang="tr-TR" sz="2400" dirty="0" smtClean="0">
                <a:effectLst/>
                <a:latin typeface="Times New Roman"/>
                <a:ea typeface="Times New Roman"/>
              </a:rPr>
              <a:t> </a:t>
            </a:r>
          </a:p>
          <a:p>
            <a:pPr marL="228600">
              <a:spcAft>
                <a:spcPts val="0"/>
              </a:spcAft>
            </a:pPr>
            <a:r>
              <a:rPr lang="tr-TR" sz="2400" b="1" dirty="0" smtClean="0">
                <a:solidFill>
                  <a:srgbClr val="943634"/>
                </a:solidFill>
                <a:effectLst/>
                <a:latin typeface="Times New Roman"/>
                <a:ea typeface="Times New Roman"/>
              </a:rPr>
              <a:t> </a:t>
            </a:r>
            <a:endParaRPr lang="tr-TR" dirty="0">
              <a:effectLst/>
              <a:latin typeface="Times New Roman"/>
              <a:ea typeface="Times New Roman"/>
            </a:endParaRPr>
          </a:p>
        </p:txBody>
      </p:sp>
    </p:spTree>
    <p:extLst>
      <p:ext uri="{BB962C8B-B14F-4D97-AF65-F5344CB8AC3E}">
        <p14:creationId xmlns:p14="http://schemas.microsoft.com/office/powerpoint/2010/main" val="4246451432"/>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326148"/>
            <a:ext cx="8424936" cy="6093976"/>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pPr algn="just"/>
            <a:r>
              <a:rPr lang="tr-TR" sz="2400" b="1" dirty="0" smtClean="0">
                <a:solidFill>
                  <a:srgbClr val="FF0000"/>
                </a:solidFill>
              </a:rPr>
              <a:t>14</a:t>
            </a:r>
            <a:r>
              <a:rPr lang="tr-TR" sz="2400" b="1" dirty="0">
                <a:solidFill>
                  <a:srgbClr val="FF0000"/>
                </a:solidFill>
              </a:rPr>
              <a:t>. Destek Eğitim Odasında hafta sonu eğitim yapılabilir mi?</a:t>
            </a:r>
          </a:p>
          <a:p>
            <a:pPr algn="just"/>
            <a:endParaRPr lang="tr-TR" sz="2400" b="1" dirty="0"/>
          </a:p>
          <a:p>
            <a:pPr algn="just"/>
            <a:r>
              <a:rPr lang="tr-TR" sz="2400" dirty="0"/>
              <a:t>Hayır. Destek Eğitim Odasındaki dersler, okuldaki eğitim öğretimin devam ettiği ders saatleri içinde yapılması gerektiğinden, hafta sonları yapılamaz.</a:t>
            </a:r>
          </a:p>
          <a:p>
            <a:pPr algn="just"/>
            <a:endParaRPr lang="tr-TR" sz="2400" dirty="0"/>
          </a:p>
          <a:p>
            <a:pPr algn="just"/>
            <a:endParaRPr lang="tr-TR" sz="2400" dirty="0"/>
          </a:p>
          <a:p>
            <a:endParaRPr lang="tr-TR" dirty="0"/>
          </a:p>
          <a:p>
            <a:endParaRPr lang="tr-TR" dirty="0"/>
          </a:p>
        </p:txBody>
      </p:sp>
    </p:spTree>
    <p:extLst>
      <p:ext uri="{BB962C8B-B14F-4D97-AF65-F5344CB8AC3E}">
        <p14:creationId xmlns:p14="http://schemas.microsoft.com/office/powerpoint/2010/main" val="97038544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97346"/>
            <a:ext cx="8640960" cy="6647974"/>
          </a:xfrm>
          <a:prstGeom prst="rect">
            <a:avLst/>
          </a:prstGeom>
        </p:spPr>
        <p:txBody>
          <a:bodyPr wrap="square">
            <a:spAutoFit/>
          </a:bodyPr>
          <a:lstStyle/>
          <a:p>
            <a:endParaRPr lang="tr-TR" dirty="0" smtClean="0"/>
          </a:p>
          <a:p>
            <a:pPr algn="just"/>
            <a:r>
              <a:rPr lang="tr-TR" sz="2400" dirty="0" smtClean="0">
                <a:solidFill>
                  <a:srgbClr val="FF0000"/>
                </a:solidFill>
              </a:rPr>
              <a:t>15</a:t>
            </a:r>
            <a:r>
              <a:rPr lang="tr-TR" sz="2400" dirty="0">
                <a:solidFill>
                  <a:srgbClr val="FF0000"/>
                </a:solidFill>
              </a:rPr>
              <a:t>. Destek Eğitim Odasında hangi öğretmenler görev alabilir?</a:t>
            </a:r>
          </a:p>
          <a:p>
            <a:pPr algn="just"/>
            <a:endParaRPr lang="tr-TR" sz="2400" dirty="0"/>
          </a:p>
          <a:p>
            <a:pPr algn="just"/>
            <a:r>
              <a:rPr lang="tr-TR" sz="2400" dirty="0"/>
              <a:t>Destek Eğitim Odası açılan okullarda öğrencilerin eğitim ihtiyaçlarına göre görme, işitme, zihinsel engelliler sınıf öğretmenleri öncelikli olmak üzere, gezerek özel eğitim görevi yapan öğretmen, sınıf öğretmeni ve alan öğretmenleri görevlendirilir. Destek Eğitim Odasına</a:t>
            </a:r>
          </a:p>
          <a:p>
            <a:pPr algn="just"/>
            <a:endParaRPr lang="tr-TR" sz="2400" dirty="0"/>
          </a:p>
          <a:p>
            <a:pPr algn="just"/>
            <a:r>
              <a:rPr lang="tr-TR" sz="2400" dirty="0"/>
              <a:t>öncelikle okulun öğretmenlerinden olmak üzere RAM’da görevli öğretmenler ya da diğer okul ve kurumlardaki öğretmenler görevlendirilir.</a:t>
            </a:r>
          </a:p>
          <a:p>
            <a:pPr algn="just"/>
            <a:endParaRPr lang="tr-TR" sz="2400" dirty="0"/>
          </a:p>
          <a:p>
            <a:pPr algn="just"/>
            <a:r>
              <a:rPr lang="tr-TR" sz="2400" dirty="0"/>
              <a:t>İlkokul, ortaokul ve liselerde görev yapan alan öğretmenlerinden maaş karşılığı ders saatini dolduramayan öğretmenlerin yanı sıra, maaş karşılığı ders saatini dolduranlardan istekli olanlar, Destek Eğitim Odasında ihtiyaçlar doğrultusunda </a:t>
            </a:r>
            <a:r>
              <a:rPr lang="tr-TR" sz="2400" dirty="0" err="1"/>
              <a:t>görevlendirilebilinir</a:t>
            </a:r>
            <a:r>
              <a:rPr lang="tr-TR" sz="2400" dirty="0"/>
              <a:t>.</a:t>
            </a:r>
          </a:p>
        </p:txBody>
      </p:sp>
    </p:spTree>
    <p:extLst>
      <p:ext uri="{BB962C8B-B14F-4D97-AF65-F5344CB8AC3E}">
        <p14:creationId xmlns:p14="http://schemas.microsoft.com/office/powerpoint/2010/main" val="412462246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751344"/>
            <a:ext cx="8784976" cy="6093976"/>
          </a:xfrm>
          <a:prstGeom prst="rect">
            <a:avLst/>
          </a:prstGeom>
        </p:spPr>
        <p:txBody>
          <a:bodyPr wrap="square">
            <a:spAutoFit/>
          </a:bodyPr>
          <a:lstStyle/>
          <a:p>
            <a:endParaRPr lang="tr-TR" dirty="0" smtClean="0"/>
          </a:p>
          <a:p>
            <a:endParaRPr lang="tr-TR" dirty="0"/>
          </a:p>
          <a:p>
            <a:endParaRPr lang="tr-TR" dirty="0" smtClean="0"/>
          </a:p>
          <a:p>
            <a:r>
              <a:rPr lang="tr-TR" dirty="0" smtClean="0">
                <a:solidFill>
                  <a:srgbClr val="FF0000"/>
                </a:solidFill>
              </a:rPr>
              <a:t>16</a:t>
            </a:r>
            <a:r>
              <a:rPr lang="tr-TR" dirty="0">
                <a:solidFill>
                  <a:srgbClr val="FF0000"/>
                </a:solidFill>
              </a:rPr>
              <a:t>. Sınıf öğretmenleri Destek Eğitim Odasında kaç saate kadar görev alabilir ve ücretlendirme nasıl yapılır?</a:t>
            </a:r>
          </a:p>
          <a:p>
            <a:endParaRPr lang="tr-TR" dirty="0"/>
          </a:p>
          <a:p>
            <a:pPr algn="just"/>
            <a:r>
              <a:rPr lang="tr-TR" dirty="0"/>
              <a:t>	</a:t>
            </a:r>
            <a:r>
              <a:rPr lang="tr-TR" sz="2400" dirty="0" smtClean="0"/>
              <a:t>Sınıf </a:t>
            </a:r>
            <a:r>
              <a:rPr lang="tr-TR" sz="2400" dirty="0"/>
              <a:t>öğretmenleri maaş ve ek ders karşılığı görevlerini tamamladıktan sonra haftada 8 saate kadar destek eğitim odalarında görev alabilirler. Sınıf öğretmenlerine haftalık 30 saat olan ders görevlerinin yanında haftada 8 saat daha Destek Eğitim Odasında ders verilebilir.</a:t>
            </a:r>
          </a:p>
          <a:p>
            <a:pPr algn="just"/>
            <a:r>
              <a:rPr lang="tr-TR" sz="2400" dirty="0"/>
              <a:t>      ( Özel eğitim okulları haftalık ders çizelgelerinin Talim ve Terbiye Kurulu Başkanlığı’nın 20.06.2012 tarih ve 96 sayılı kararı gereği)</a:t>
            </a:r>
          </a:p>
          <a:p>
            <a:pPr algn="just"/>
            <a:endParaRPr lang="tr-TR" sz="2400" dirty="0"/>
          </a:p>
          <a:p>
            <a:pPr algn="just"/>
            <a:r>
              <a:rPr lang="tr-TR" sz="2400" dirty="0"/>
              <a:t>Destek Eğitim Odalarında verilen derslerin ek ders ücreti, %25 artırımlı ödenir</a:t>
            </a:r>
          </a:p>
          <a:p>
            <a:endParaRPr lang="tr-TR" dirty="0"/>
          </a:p>
        </p:txBody>
      </p:sp>
    </p:spTree>
    <p:extLst>
      <p:ext uri="{BB962C8B-B14F-4D97-AF65-F5344CB8AC3E}">
        <p14:creationId xmlns:p14="http://schemas.microsoft.com/office/powerpoint/2010/main" val="289190833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18152"/>
            <a:ext cx="8712968" cy="6401753"/>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r>
              <a:rPr lang="tr-TR" sz="2000" dirty="0" smtClean="0">
                <a:solidFill>
                  <a:srgbClr val="FF0000"/>
                </a:solidFill>
              </a:rPr>
              <a:t>17</a:t>
            </a:r>
            <a:r>
              <a:rPr lang="tr-TR" sz="2000" dirty="0">
                <a:solidFill>
                  <a:srgbClr val="FF0000"/>
                </a:solidFill>
              </a:rPr>
              <a:t>. Branş öğretmenleri Destek Eğitim Odasında kaç saate kadar görev alabilir ve ücretlendirme nasıl yapılır?</a:t>
            </a:r>
          </a:p>
          <a:p>
            <a:endParaRPr lang="tr-TR" sz="2000" dirty="0"/>
          </a:p>
          <a:p>
            <a:pPr algn="just"/>
            <a:r>
              <a:rPr lang="tr-TR" sz="2000" dirty="0"/>
              <a:t>Maaş karşılığı ders saatini dolduramayan branş öğretmenine, dolduramadığı saat kadar Destek Eğitim Odasında görev verilir. Maaş karşılığı verilen Destek Eğitim Odası görevinde ek ders ücreti ve %25 artırımlı ödenmez. Ayrıca branş öğretmenlerine, 15 saat maaş karşılığı olan ders yükünün üzerine, 6 saat zorunlu ek ders kapsamında Destek Eğitim Odasında görev verilebilir. Branş öğretmeninin istemesi durumunda, 15 saat maaş karşılığı ve 6 saat zorunlu ek dersin üzerine, 9 saat daha Destek Eğitim Odasında ek ders görevi verilebilir. Bir branş öğretmeninin, branşındaki dersleri ile Destek Eğitim Odasındaki dersleri toplamı haftalık 30 saati geçemez.</a:t>
            </a:r>
          </a:p>
          <a:p>
            <a:pPr algn="just"/>
            <a:endParaRPr lang="tr-TR" sz="2000" dirty="0"/>
          </a:p>
          <a:p>
            <a:r>
              <a:rPr lang="tr-TR" sz="2000" dirty="0"/>
              <a:t>Öğretmenin, maaş karşılığı girdiği derslerin dışındaki Destek Eğitim Odasında girdiği her bir saat ek dersin ek ders ücreti, %25 artırımlı ödenir.</a:t>
            </a:r>
          </a:p>
          <a:p>
            <a:endParaRPr lang="tr-TR" sz="2000" dirty="0"/>
          </a:p>
        </p:txBody>
      </p:sp>
    </p:spTree>
    <p:extLst>
      <p:ext uri="{BB962C8B-B14F-4D97-AF65-F5344CB8AC3E}">
        <p14:creationId xmlns:p14="http://schemas.microsoft.com/office/powerpoint/2010/main" val="183657154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582341"/>
            <a:ext cx="8640960" cy="3785652"/>
          </a:xfrm>
          <a:prstGeom prst="rect">
            <a:avLst/>
          </a:prstGeom>
        </p:spPr>
        <p:txBody>
          <a:bodyPr wrap="square">
            <a:spAutoFit/>
          </a:bodyPr>
          <a:lstStyle/>
          <a:p>
            <a:pPr algn="just"/>
            <a:r>
              <a:rPr lang="tr-TR" sz="2400" dirty="0">
                <a:solidFill>
                  <a:srgbClr val="FF0000"/>
                </a:solidFill>
              </a:rPr>
              <a:t>18. Okul yöneticileri Destek Eğitim Odasında ders görevi alabilirler mi?</a:t>
            </a:r>
          </a:p>
          <a:p>
            <a:pPr algn="just"/>
            <a:endParaRPr lang="tr-TR" sz="2400" dirty="0">
              <a:solidFill>
                <a:srgbClr val="FF0000"/>
              </a:solidFill>
            </a:endParaRPr>
          </a:p>
          <a:p>
            <a:pPr algn="just"/>
            <a:r>
              <a:rPr lang="tr-TR" sz="2400" dirty="0"/>
              <a:t>Evet. Okul yöneticileri de Destek Eğitim Odasında görev alabilirler. Okul yöneticileri maaş karşılığı girmek durumunda oldukları ders görevlerini tamamladıktan sonra, haftada 6 saate kadar destek eğitim odalarında görev alabilirler.</a:t>
            </a:r>
          </a:p>
          <a:p>
            <a:pPr algn="just"/>
            <a:endParaRPr lang="tr-TR" sz="2400" dirty="0"/>
          </a:p>
          <a:p>
            <a:pPr algn="just"/>
            <a:r>
              <a:rPr lang="tr-TR" sz="2400" dirty="0"/>
              <a:t>Okul yöneticilerinin Destek Eğitim Odalarında girdikleri derslerin ek ders ücreti, % 25 artırımlı ödenir.</a:t>
            </a:r>
          </a:p>
        </p:txBody>
      </p:sp>
    </p:spTree>
    <p:extLst>
      <p:ext uri="{BB962C8B-B14F-4D97-AF65-F5344CB8AC3E}">
        <p14:creationId xmlns:p14="http://schemas.microsoft.com/office/powerpoint/2010/main" val="235724268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2136339"/>
            <a:ext cx="8712968" cy="2585323"/>
          </a:xfrm>
          <a:prstGeom prst="rect">
            <a:avLst/>
          </a:prstGeom>
        </p:spPr>
        <p:txBody>
          <a:bodyPr wrap="square">
            <a:spAutoFit/>
          </a:bodyPr>
          <a:lstStyle/>
          <a:p>
            <a:pPr algn="just"/>
            <a:r>
              <a:rPr lang="tr-TR" sz="2400" dirty="0">
                <a:solidFill>
                  <a:srgbClr val="FF0000"/>
                </a:solidFill>
              </a:rPr>
              <a:t>19. Ek ders ücreti karşılığı görevlendirilen öğretmenlere Destek Eğitim Odalarında görev verilebilir mi?</a:t>
            </a:r>
          </a:p>
          <a:p>
            <a:pPr algn="just"/>
            <a:endParaRPr lang="tr-TR" sz="2400" dirty="0"/>
          </a:p>
          <a:p>
            <a:pPr algn="just"/>
            <a:r>
              <a:rPr lang="tr-TR" sz="2400" dirty="0"/>
              <a:t>Hayır. Ek ders ücreti karşılığı çalışan (kadrolu öğretmen olmayan) öğretmenlere Destek Eğitim Odasında ders görevi verilememektedir.</a:t>
            </a:r>
          </a:p>
          <a:p>
            <a:pPr algn="just"/>
            <a:endParaRPr lang="tr-TR" dirty="0"/>
          </a:p>
        </p:txBody>
      </p:sp>
    </p:spTree>
    <p:extLst>
      <p:ext uri="{BB962C8B-B14F-4D97-AF65-F5344CB8AC3E}">
        <p14:creationId xmlns:p14="http://schemas.microsoft.com/office/powerpoint/2010/main" val="175487901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443841"/>
            <a:ext cx="8784976" cy="3693319"/>
          </a:xfrm>
          <a:prstGeom prst="rect">
            <a:avLst/>
          </a:prstGeom>
        </p:spPr>
        <p:txBody>
          <a:bodyPr wrap="square">
            <a:spAutoFit/>
          </a:bodyPr>
          <a:lstStyle/>
          <a:p>
            <a:r>
              <a:rPr lang="tr-TR" sz="2400" dirty="0">
                <a:solidFill>
                  <a:srgbClr val="FF0000"/>
                </a:solidFill>
              </a:rPr>
              <a:t>20. Destek Eğitim Odası’nda görev alacak öğretmen okul içinden temin edilemezse, ne yapılabilir?</a:t>
            </a:r>
          </a:p>
          <a:p>
            <a:endParaRPr lang="tr-TR" sz="2400" dirty="0"/>
          </a:p>
          <a:p>
            <a:pPr algn="just"/>
            <a:r>
              <a:rPr lang="tr-TR" sz="2400" dirty="0"/>
              <a:t>Destek Eğitim Odası uygulaması için hazırlanan plan okul yönetimi tarafından (hangi saatte hangi öğrencilerin eğitim alacağını ve varsa okuldaki mevcut öğretmenlerin hangi saatlerde görevlendirildiğini içeren planlama) resmi yazı ile İlçe Milli Eğitim Müdürlüğü’ne gönderilerek, öğretmen bulunamayan saatler için öğretmen isteğinde bulunulur.</a:t>
            </a:r>
          </a:p>
          <a:p>
            <a:endParaRPr lang="tr-TR" dirty="0"/>
          </a:p>
        </p:txBody>
      </p:sp>
    </p:spTree>
    <p:extLst>
      <p:ext uri="{BB962C8B-B14F-4D97-AF65-F5344CB8AC3E}">
        <p14:creationId xmlns:p14="http://schemas.microsoft.com/office/powerpoint/2010/main" val="94538578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2967335"/>
            <a:ext cx="8784976" cy="1323439"/>
          </a:xfrm>
          <a:prstGeom prst="rect">
            <a:avLst/>
          </a:prstGeom>
        </p:spPr>
        <p:txBody>
          <a:bodyPr wrap="square">
            <a:spAutoFit/>
          </a:bodyPr>
          <a:lstStyle/>
          <a:p>
            <a:pPr algn="ctr"/>
            <a:r>
              <a:rPr lang="tr-TR" sz="4000" dirty="0">
                <a:solidFill>
                  <a:srgbClr val="002060"/>
                </a:solidFill>
                <a:latin typeface="Arial Black" panose="020B0A04020102020204" pitchFamily="34" charset="0"/>
              </a:rPr>
              <a:t>SORU VE </a:t>
            </a:r>
            <a:r>
              <a:rPr lang="tr-TR" sz="4000" dirty="0" smtClean="0">
                <a:solidFill>
                  <a:srgbClr val="002060"/>
                </a:solidFill>
                <a:latin typeface="Arial Black" panose="020B0A04020102020204" pitchFamily="34" charset="0"/>
              </a:rPr>
              <a:t>CEVAPLARIYLA DESTEK </a:t>
            </a:r>
            <a:r>
              <a:rPr lang="tr-TR" sz="4000" dirty="0">
                <a:solidFill>
                  <a:srgbClr val="002060"/>
                </a:solidFill>
                <a:latin typeface="Arial Black" panose="020B0A04020102020204" pitchFamily="34" charset="0"/>
              </a:rPr>
              <a:t>EĞİTİM ODASI</a:t>
            </a:r>
          </a:p>
        </p:txBody>
      </p:sp>
    </p:spTree>
    <p:extLst>
      <p:ext uri="{BB962C8B-B14F-4D97-AF65-F5344CB8AC3E}">
        <p14:creationId xmlns:p14="http://schemas.microsoft.com/office/powerpoint/2010/main" val="85360521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859340"/>
            <a:ext cx="8712968" cy="3046988"/>
          </a:xfrm>
          <a:prstGeom prst="rect">
            <a:avLst/>
          </a:prstGeom>
        </p:spPr>
        <p:txBody>
          <a:bodyPr wrap="square">
            <a:spAutoFit/>
          </a:bodyPr>
          <a:lstStyle/>
          <a:p>
            <a:r>
              <a:rPr lang="tr-TR" sz="2400" dirty="0">
                <a:solidFill>
                  <a:srgbClr val="FF0000"/>
                </a:solidFill>
              </a:rPr>
              <a:t>21. Destek Eğitim Odasında eğitim desteği alan öğrencinin başarı değerlendirmesi nasıl yapılır?</a:t>
            </a:r>
          </a:p>
          <a:p>
            <a:endParaRPr lang="tr-TR" sz="2400" dirty="0"/>
          </a:p>
          <a:p>
            <a:pPr algn="just"/>
            <a:r>
              <a:rPr lang="tr-TR" sz="2400" dirty="0" smtClean="0">
                <a:latin typeface="Calibri"/>
                <a:ea typeface="Times New Roman"/>
                <a:cs typeface="Times New Roman"/>
              </a:rPr>
              <a:t>	Öğrencinin </a:t>
            </a:r>
            <a:r>
              <a:rPr lang="tr-TR" sz="2400" dirty="0">
                <a:latin typeface="Calibri"/>
                <a:ea typeface="Times New Roman"/>
                <a:cs typeface="Times New Roman"/>
              </a:rPr>
              <a:t>genel başarı değerlendirmesinde, sınıf içinde yapılan çalışmaların yanı sıra Destek Eğitim Odasında yapılan değerlendirme sonuçları da dikkate alınarak  Bireyselleştirilmiş Eğitim Programında (BEP)   yer alan amaçlara göre değerlendirilir.</a:t>
            </a:r>
            <a:r>
              <a:rPr lang="tr-TR" sz="2400" dirty="0">
                <a:latin typeface="Arial Black"/>
                <a:ea typeface="Times New Roman"/>
                <a:cs typeface="Times New Roman"/>
              </a:rPr>
              <a:t> </a:t>
            </a:r>
            <a:endParaRPr lang="tr-TR" sz="2400" dirty="0"/>
          </a:p>
          <a:p>
            <a:pPr algn="just"/>
            <a:endParaRPr lang="tr-TR" sz="2400" dirty="0"/>
          </a:p>
        </p:txBody>
      </p:sp>
    </p:spTree>
    <p:extLst>
      <p:ext uri="{BB962C8B-B14F-4D97-AF65-F5344CB8AC3E}">
        <p14:creationId xmlns:p14="http://schemas.microsoft.com/office/powerpoint/2010/main" val="299546279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2413338"/>
            <a:ext cx="8712968" cy="1938992"/>
          </a:xfrm>
          <a:prstGeom prst="rect">
            <a:avLst/>
          </a:prstGeom>
        </p:spPr>
        <p:txBody>
          <a:bodyPr wrap="square">
            <a:spAutoFit/>
          </a:bodyPr>
          <a:lstStyle/>
          <a:p>
            <a:pPr algn="just"/>
            <a:r>
              <a:rPr lang="tr-TR" sz="2400" dirty="0">
                <a:solidFill>
                  <a:srgbClr val="FF0000"/>
                </a:solidFill>
              </a:rPr>
              <a:t>22. Destek Eğitim Odasında yürütülecek eğitim hizmetlerinin planlaması kim tarafından yapılır?</a:t>
            </a:r>
          </a:p>
          <a:p>
            <a:pPr algn="just"/>
            <a:endParaRPr lang="tr-TR" sz="2400" dirty="0"/>
          </a:p>
          <a:p>
            <a:pPr algn="just"/>
            <a:r>
              <a:rPr lang="tr-TR" sz="2400" dirty="0"/>
              <a:t>Destek Eğitim Odasında yürütülecek eğitim hizmetlerinin planlaması, okul yönetimince yapılır.</a:t>
            </a:r>
          </a:p>
        </p:txBody>
      </p:sp>
    </p:spTree>
    <p:extLst>
      <p:ext uri="{BB962C8B-B14F-4D97-AF65-F5344CB8AC3E}">
        <p14:creationId xmlns:p14="http://schemas.microsoft.com/office/powerpoint/2010/main" val="3197305944"/>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859340"/>
            <a:ext cx="8496944" cy="3323987"/>
          </a:xfrm>
          <a:prstGeom prst="rect">
            <a:avLst/>
          </a:prstGeom>
        </p:spPr>
        <p:txBody>
          <a:bodyPr wrap="square">
            <a:spAutoFit/>
          </a:bodyPr>
          <a:lstStyle/>
          <a:p>
            <a:pPr algn="just"/>
            <a:r>
              <a:rPr lang="tr-TR" sz="2400" b="1" dirty="0">
                <a:solidFill>
                  <a:srgbClr val="FF0000"/>
                </a:solidFill>
              </a:rPr>
              <a:t>23.   Sınıf öğretmenleri</a:t>
            </a:r>
            <a:r>
              <a:rPr lang="tr-TR" sz="2400" b="1" dirty="0" smtClean="0">
                <a:solidFill>
                  <a:srgbClr val="FF0000"/>
                </a:solidFill>
              </a:rPr>
              <a:t>; Yabancı </a:t>
            </a:r>
            <a:r>
              <a:rPr lang="tr-TR" sz="2400" b="1" dirty="0">
                <a:solidFill>
                  <a:srgbClr val="FF0000"/>
                </a:solidFill>
              </a:rPr>
              <a:t>dil ve Din Kültürü ve Ahlak Bilgisi derslerine branş öğretmenleri girdiğinde Destek Eğitim odalarında görev alabilir mi?</a:t>
            </a:r>
          </a:p>
          <a:p>
            <a:pPr algn="just"/>
            <a:endParaRPr lang="tr-TR" sz="2400" b="1" dirty="0"/>
          </a:p>
          <a:p>
            <a:pPr algn="just"/>
            <a:r>
              <a:rPr lang="tr-TR" sz="2400" dirty="0"/>
              <a:t>        </a:t>
            </a:r>
            <a:r>
              <a:rPr lang="tr-TR" sz="2400" dirty="0" smtClean="0"/>
              <a:t>Evet alabilir. Ancak </a:t>
            </a:r>
            <a:r>
              <a:rPr lang="tr-TR" sz="2400" dirty="0"/>
              <a:t>aynı saatte iki ücret ödenemeyeceğinden ücret alamaz</a:t>
            </a:r>
            <a:r>
              <a:rPr lang="tr-TR" sz="2400" dirty="0" smtClean="0"/>
              <a:t>. Adı </a:t>
            </a:r>
            <a:r>
              <a:rPr lang="tr-TR" sz="2400" dirty="0"/>
              <a:t>geçen derslerde destek eğitim odalarında görev yaptığından ek ders ücretini % 25 artırımlı alabilir.  </a:t>
            </a:r>
          </a:p>
          <a:p>
            <a:endParaRPr lang="tr-TR" dirty="0"/>
          </a:p>
        </p:txBody>
      </p:sp>
    </p:spTree>
    <p:extLst>
      <p:ext uri="{BB962C8B-B14F-4D97-AF65-F5344CB8AC3E}">
        <p14:creationId xmlns:p14="http://schemas.microsoft.com/office/powerpoint/2010/main" val="2403960693"/>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326148"/>
            <a:ext cx="8568952" cy="7294305"/>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pPr algn="just"/>
            <a:r>
              <a:rPr lang="tr-TR" sz="2400" b="1" dirty="0" smtClean="0"/>
              <a:t>24</a:t>
            </a:r>
            <a:r>
              <a:rPr lang="tr-TR" sz="2400" b="1" dirty="0"/>
              <a:t>.</a:t>
            </a:r>
            <a:r>
              <a:rPr lang="tr-TR" sz="2400" dirty="0"/>
              <a:t> </a:t>
            </a:r>
            <a:r>
              <a:rPr lang="tr-TR" sz="2400" dirty="0">
                <a:solidFill>
                  <a:srgbClr val="FF0000"/>
                </a:solidFill>
              </a:rPr>
              <a:t>Destek Eğitim Odasıyla ilgili işlemlerin yürütülmesinde okul müdürlüğü tarafından yapılacak ve takip edilecek işlemler ve işlem sırası nedir?</a:t>
            </a:r>
          </a:p>
          <a:p>
            <a:endParaRPr lang="tr-TR" sz="2400" dirty="0"/>
          </a:p>
          <a:p>
            <a:pPr algn="just"/>
            <a:r>
              <a:rPr lang="tr-TR" sz="2400" b="1" dirty="0" smtClean="0">
                <a:solidFill>
                  <a:srgbClr val="FF0000"/>
                </a:solidFill>
              </a:rPr>
              <a:t>A</a:t>
            </a:r>
            <a:r>
              <a:rPr lang="tr-TR" sz="2400" dirty="0" smtClean="0">
                <a:solidFill>
                  <a:srgbClr val="FF0000"/>
                </a:solidFill>
              </a:rPr>
              <a:t> - </a:t>
            </a:r>
            <a:r>
              <a:rPr lang="tr-TR" sz="2400" dirty="0" smtClean="0"/>
              <a:t>Okul </a:t>
            </a:r>
            <a:r>
              <a:rPr lang="tr-TR" sz="2400" dirty="0"/>
              <a:t>müdürlüğü, okulunda Rehberlik ve Araştırma Merkezi tarafından tanılanmış ve İl/İlçe Özel Eğitim Hizmetleri Kurul tarafından özel eğitim kapsamına alınmış özel eğitime ihtiyacı olan öğrenciler ile özel yetenekli öğrencilere eğitim desteği hizmeti sunabilmek için Destek Eğitim Odası açılması için İl/İlçe Milli Eğitim </a:t>
            </a:r>
          </a:p>
          <a:p>
            <a:pPr algn="just"/>
            <a:r>
              <a:rPr lang="tr-TR" sz="2400" dirty="0" smtClean="0"/>
              <a:t>Müdürlüğüne </a:t>
            </a:r>
            <a:r>
              <a:rPr lang="tr-TR" sz="2400" dirty="0"/>
              <a:t>başvurur. </a:t>
            </a:r>
          </a:p>
          <a:p>
            <a:pPr algn="just"/>
            <a:endParaRPr lang="tr-TR" sz="2400" dirty="0"/>
          </a:p>
        </p:txBody>
      </p:sp>
    </p:spTree>
    <p:extLst>
      <p:ext uri="{BB962C8B-B14F-4D97-AF65-F5344CB8AC3E}">
        <p14:creationId xmlns:p14="http://schemas.microsoft.com/office/powerpoint/2010/main" val="3541397412"/>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443841"/>
            <a:ext cx="8784976" cy="3416320"/>
          </a:xfrm>
          <a:prstGeom prst="rect">
            <a:avLst/>
          </a:prstGeom>
        </p:spPr>
        <p:txBody>
          <a:bodyPr wrap="square">
            <a:spAutoFit/>
          </a:bodyPr>
          <a:lstStyle/>
          <a:p>
            <a:pPr algn="just"/>
            <a:r>
              <a:rPr lang="tr-TR" b="1" dirty="0">
                <a:solidFill>
                  <a:srgbClr val="FF0000"/>
                </a:solidFill>
              </a:rPr>
              <a:t>B-</a:t>
            </a:r>
            <a:r>
              <a:rPr lang="tr-TR" dirty="0"/>
              <a:t> </a:t>
            </a:r>
            <a:r>
              <a:rPr lang="tr-TR" sz="2400" dirty="0"/>
              <a:t>Açılış onayından sonra, ilgili her bir öğrencinin BEP Geliştirme Birimi toplanır ve </a:t>
            </a:r>
            <a:r>
              <a:rPr lang="tr-TR" sz="2400" dirty="0" smtClean="0"/>
              <a:t>Destek </a:t>
            </a:r>
            <a:r>
              <a:rPr lang="tr-TR" sz="2400" dirty="0"/>
              <a:t>Eğitim Odasından yararlanacak öğrenciler ile her öğrencinin hangi derslerden kaçar saat eğitim desteği alacağı ve bu dersleri hangi saatlerde alması gerektiği belirlenir (Öğrencinin ders saatlerinin içinde mi, dışında mı ya da karma yöntemle mi olması gerektiği belirlenir. Lütfen Madde 13’teki açıklamalara bakınız.) ve önerilerini  kayıt  altına  alarak,  okulun  Rehberlik  ve  Danışma  Hizmetleri  Yürütme </a:t>
            </a:r>
          </a:p>
          <a:p>
            <a:pPr algn="just"/>
            <a:r>
              <a:rPr lang="tr-TR" sz="2400" dirty="0"/>
              <a:t>Komisyonuna sunar. </a:t>
            </a:r>
          </a:p>
        </p:txBody>
      </p:sp>
    </p:spTree>
    <p:extLst>
      <p:ext uri="{BB962C8B-B14F-4D97-AF65-F5344CB8AC3E}">
        <p14:creationId xmlns:p14="http://schemas.microsoft.com/office/powerpoint/2010/main" val="33441899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36713"/>
            <a:ext cx="8280920" cy="4645567"/>
          </a:xfrm>
          <a:prstGeom prst="rect">
            <a:avLst/>
          </a:prstGeom>
        </p:spPr>
        <p:txBody>
          <a:bodyPr wrap="square">
            <a:spAutoFit/>
          </a:bodyPr>
          <a:lstStyle/>
          <a:p>
            <a:pPr marR="12700" lvl="0" algn="just" hangingPunct="0">
              <a:lnSpc>
                <a:spcPct val="95000"/>
              </a:lnSpc>
              <a:spcAft>
                <a:spcPts val="0"/>
              </a:spcAft>
              <a:tabLst>
                <a:tab pos="231140" algn="l"/>
              </a:tabLst>
            </a:pPr>
            <a:endParaRPr lang="tr-TR" sz="2400" dirty="0" smtClean="0">
              <a:effectLst/>
              <a:latin typeface="Times New Roman"/>
              <a:ea typeface="Times New Roman"/>
            </a:endParaRPr>
          </a:p>
          <a:p>
            <a:pPr marR="12700" lvl="0" algn="just" hangingPunct="0">
              <a:lnSpc>
                <a:spcPct val="95000"/>
              </a:lnSpc>
              <a:spcAft>
                <a:spcPts val="0"/>
              </a:spcAft>
              <a:tabLst>
                <a:tab pos="231140" algn="l"/>
              </a:tabLst>
            </a:pPr>
            <a:r>
              <a:rPr lang="tr-TR" sz="2400" b="1" dirty="0" smtClean="0">
                <a:solidFill>
                  <a:srgbClr val="FF0000"/>
                </a:solidFill>
                <a:effectLst/>
                <a:latin typeface="Times New Roman"/>
                <a:ea typeface="Times New Roman"/>
              </a:rPr>
              <a:t>C-</a:t>
            </a:r>
            <a:r>
              <a:rPr lang="tr-TR" sz="2400" dirty="0" smtClean="0">
                <a:effectLst/>
                <a:latin typeface="Times New Roman"/>
                <a:ea typeface="Times New Roman"/>
              </a:rPr>
              <a:t> Okulun Rehberlik ve Danışma Hizmetleri Yürütme Komisyonu onayından sonra, </a:t>
            </a:r>
            <a:r>
              <a:rPr lang="tr-TR" sz="2400" b="1" i="1" dirty="0" smtClean="0">
                <a:effectLst/>
                <a:latin typeface="Times New Roman"/>
                <a:ea typeface="Times New Roman"/>
              </a:rPr>
              <a:t>okul</a:t>
            </a:r>
            <a:r>
              <a:rPr lang="tr-TR" sz="2400" dirty="0" smtClean="0">
                <a:effectLst/>
                <a:latin typeface="Times New Roman"/>
                <a:ea typeface="Times New Roman"/>
              </a:rPr>
              <a:t> </a:t>
            </a:r>
            <a:r>
              <a:rPr lang="tr-TR" sz="2400" b="1" i="1" dirty="0" smtClean="0">
                <a:effectLst/>
                <a:latin typeface="Times New Roman"/>
                <a:ea typeface="Times New Roman"/>
              </a:rPr>
              <a:t>müdürlüğü tarafından ilgili öğrencilere destek eğitimi verecek öğretmenler (okul içinden ya da okul dışından) belirlenerek görevlendirilir. </a:t>
            </a:r>
            <a:endParaRPr lang="tr-TR" sz="2400" dirty="0" smtClean="0">
              <a:effectLst/>
              <a:latin typeface="Times New Roman"/>
              <a:ea typeface="Times New Roman"/>
            </a:endParaRPr>
          </a:p>
          <a:p>
            <a:pPr>
              <a:lnSpc>
                <a:spcPts val="255"/>
              </a:lnSpc>
              <a:spcAft>
                <a:spcPts val="0"/>
              </a:spcAft>
            </a:pPr>
            <a:r>
              <a:rPr lang="tr-TR" sz="2400" b="1" i="1" dirty="0" smtClean="0">
                <a:effectLst/>
                <a:latin typeface="Times New Roman"/>
                <a:ea typeface="Times New Roman"/>
              </a:rPr>
              <a:t> </a:t>
            </a:r>
            <a:endParaRPr lang="tr-TR" sz="2400" dirty="0" smtClean="0">
              <a:effectLst/>
              <a:latin typeface="Times New Roman"/>
              <a:ea typeface="Times New Roman"/>
            </a:endParaRPr>
          </a:p>
          <a:p>
            <a:pPr marR="12700" lvl="0" algn="just" hangingPunct="0">
              <a:lnSpc>
                <a:spcPct val="92000"/>
              </a:lnSpc>
              <a:spcAft>
                <a:spcPts val="0"/>
              </a:spcAft>
              <a:tabLst>
                <a:tab pos="231140" algn="l"/>
              </a:tabLst>
            </a:pPr>
            <a:endParaRPr lang="tr-TR" sz="2400" b="1" dirty="0" smtClean="0">
              <a:solidFill>
                <a:srgbClr val="FF0000"/>
              </a:solidFill>
              <a:effectLst/>
              <a:latin typeface="Times New Roman"/>
              <a:ea typeface="Times New Roman"/>
            </a:endParaRPr>
          </a:p>
          <a:p>
            <a:pPr marR="12700" lvl="0" algn="just" hangingPunct="0">
              <a:lnSpc>
                <a:spcPct val="92000"/>
              </a:lnSpc>
              <a:spcAft>
                <a:spcPts val="0"/>
              </a:spcAft>
              <a:tabLst>
                <a:tab pos="231140" algn="l"/>
              </a:tabLst>
            </a:pPr>
            <a:endParaRPr lang="tr-TR" sz="2400" b="1" dirty="0">
              <a:solidFill>
                <a:srgbClr val="FF0000"/>
              </a:solidFill>
              <a:latin typeface="Times New Roman"/>
              <a:ea typeface="Times New Roman"/>
            </a:endParaRPr>
          </a:p>
          <a:p>
            <a:pPr marR="12700" lvl="0" algn="just" hangingPunct="0">
              <a:lnSpc>
                <a:spcPct val="92000"/>
              </a:lnSpc>
              <a:spcAft>
                <a:spcPts val="0"/>
              </a:spcAft>
              <a:tabLst>
                <a:tab pos="231140" algn="l"/>
              </a:tabLst>
            </a:pPr>
            <a:endParaRPr lang="tr-TR" sz="2400" b="1" dirty="0" smtClean="0">
              <a:solidFill>
                <a:srgbClr val="FF0000"/>
              </a:solidFill>
              <a:effectLst/>
              <a:latin typeface="Times New Roman"/>
              <a:ea typeface="Times New Roman"/>
            </a:endParaRPr>
          </a:p>
          <a:p>
            <a:pPr marR="12700" lvl="0" algn="just" hangingPunct="0">
              <a:lnSpc>
                <a:spcPct val="92000"/>
              </a:lnSpc>
              <a:spcAft>
                <a:spcPts val="0"/>
              </a:spcAft>
              <a:tabLst>
                <a:tab pos="231140" algn="l"/>
              </a:tabLst>
            </a:pPr>
            <a:r>
              <a:rPr lang="tr-TR" sz="2400" b="1" dirty="0" smtClean="0">
                <a:solidFill>
                  <a:srgbClr val="FF0000"/>
                </a:solidFill>
                <a:effectLst/>
                <a:latin typeface="Times New Roman"/>
                <a:ea typeface="Times New Roman"/>
              </a:rPr>
              <a:t>D-</a:t>
            </a:r>
            <a:r>
              <a:rPr lang="tr-TR" sz="2400" dirty="0" smtClean="0">
                <a:effectLst/>
                <a:latin typeface="Times New Roman"/>
                <a:ea typeface="Times New Roman"/>
              </a:rPr>
              <a:t> Öğretmen görevlendirilmesinde, öğrencinin alacağı dersin alanı ve içeriği ile ilgili en yakın alan ya da branş öğretmenine öncelik verilmesine; öğretmenin ilgi, istek ve becerisine dikkat edilmelidir. </a:t>
            </a:r>
          </a:p>
          <a:p>
            <a:pPr>
              <a:lnSpc>
                <a:spcPts val="325"/>
              </a:lnSpc>
              <a:spcAft>
                <a:spcPts val="0"/>
              </a:spcAft>
            </a:pPr>
            <a:r>
              <a:rPr lang="tr-TR" sz="2400" b="1" i="1" dirty="0" smtClean="0">
                <a:effectLst/>
                <a:latin typeface="Times New Roman"/>
                <a:ea typeface="Times New Roman"/>
              </a:rPr>
              <a:t> </a:t>
            </a:r>
            <a:endParaRPr lang="tr-TR" sz="2400" dirty="0" smtClean="0">
              <a:effectLst/>
              <a:latin typeface="Times New Roman"/>
              <a:ea typeface="Times New Roman"/>
            </a:endParaRPr>
          </a:p>
          <a:p>
            <a:pPr lvl="0" algn="just" hangingPunct="0">
              <a:lnSpc>
                <a:spcPct val="93000"/>
              </a:lnSpc>
              <a:spcAft>
                <a:spcPts val="0"/>
              </a:spcAft>
              <a:tabLst>
                <a:tab pos="231140" algn="l"/>
              </a:tabLst>
            </a:pPr>
            <a:r>
              <a:rPr lang="tr-TR" sz="2400" b="1" i="1" dirty="0" smtClean="0">
                <a:effectLst/>
                <a:latin typeface="Times New Roman"/>
                <a:ea typeface="Times New Roman"/>
              </a:rPr>
              <a:t>.</a:t>
            </a:r>
            <a:r>
              <a:rPr lang="tr-TR" sz="2400" dirty="0" smtClean="0">
                <a:effectLst/>
                <a:latin typeface="Times New Roman"/>
                <a:ea typeface="Times New Roman"/>
              </a:rPr>
              <a:t> </a:t>
            </a:r>
          </a:p>
          <a:p>
            <a:pPr>
              <a:lnSpc>
                <a:spcPts val="5"/>
              </a:lnSpc>
              <a:spcAft>
                <a:spcPts val="0"/>
              </a:spcAft>
            </a:pPr>
            <a:r>
              <a:rPr lang="tr-TR" sz="2400" b="1" i="1" dirty="0" smtClean="0">
                <a:effectLst/>
                <a:latin typeface="Times New Roman"/>
                <a:ea typeface="Times New Roman"/>
              </a:rPr>
              <a:t> </a:t>
            </a:r>
            <a:endParaRPr lang="tr-TR" sz="2400" dirty="0" smtClean="0">
              <a:effectLst/>
              <a:latin typeface="Times New Roman"/>
              <a:ea typeface="Times New Roman"/>
            </a:endParaRPr>
          </a:p>
        </p:txBody>
      </p:sp>
    </p:spTree>
    <p:extLst>
      <p:ext uri="{BB962C8B-B14F-4D97-AF65-F5344CB8AC3E}">
        <p14:creationId xmlns:p14="http://schemas.microsoft.com/office/powerpoint/2010/main" val="365284262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582341"/>
            <a:ext cx="8856984" cy="3416320"/>
          </a:xfrm>
          <a:prstGeom prst="rect">
            <a:avLst/>
          </a:prstGeom>
        </p:spPr>
        <p:txBody>
          <a:bodyPr wrap="square">
            <a:spAutoFit/>
          </a:bodyPr>
          <a:lstStyle/>
          <a:p>
            <a:pPr algn="just"/>
            <a:r>
              <a:rPr lang="tr-TR" sz="2400" b="1" dirty="0">
                <a:solidFill>
                  <a:srgbClr val="FF0000"/>
                </a:solidFill>
              </a:rPr>
              <a:t>E-</a:t>
            </a:r>
            <a:r>
              <a:rPr lang="tr-TR" sz="2400" dirty="0"/>
              <a:t>  Destek eğitimi verecek öğretmenler için Ek Ders Ücret Onayı alınır. Ek ders ücret onayının açıklamalar kısmında, </a:t>
            </a:r>
            <a:r>
              <a:rPr lang="tr-TR" sz="2400" b="1" i="1" dirty="0"/>
              <a:t>ilgili ek derslerin Destek Eğitim Odası kapsamında olduğu ve ek ders ücretinin % 25 artırımlı olduğu belirtilir. </a:t>
            </a:r>
          </a:p>
          <a:p>
            <a:pPr algn="just"/>
            <a:r>
              <a:rPr lang="tr-TR" sz="2400" dirty="0"/>
              <a:t> </a:t>
            </a:r>
          </a:p>
          <a:p>
            <a:pPr algn="just"/>
            <a:r>
              <a:rPr lang="tr-TR" sz="2400" b="1" dirty="0">
                <a:solidFill>
                  <a:srgbClr val="FF0000"/>
                </a:solidFill>
              </a:rPr>
              <a:t>F-</a:t>
            </a:r>
            <a:r>
              <a:rPr lang="tr-TR" sz="2400" dirty="0"/>
              <a:t> Destek Eğitim Odasında (Birden çok Destek Eğitim Odası varsa hepsi için) yapılacak çalışmalar için, hangi öğrencinin, hangi gün ve saatte, hangi dersi, kaç saat ve kim tarafından alacağını gösterir bir program hazırlanması önerilir</a:t>
            </a:r>
          </a:p>
        </p:txBody>
      </p:sp>
    </p:spTree>
    <p:extLst>
      <p:ext uri="{BB962C8B-B14F-4D97-AF65-F5344CB8AC3E}">
        <p14:creationId xmlns:p14="http://schemas.microsoft.com/office/powerpoint/2010/main" val="16143808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64645"/>
            <a:ext cx="7992888" cy="5594352"/>
          </a:xfrm>
          <a:prstGeom prst="rect">
            <a:avLst/>
          </a:prstGeom>
        </p:spPr>
        <p:txBody>
          <a:bodyPr wrap="square">
            <a:spAutoFit/>
          </a:bodyPr>
          <a:lstStyle/>
          <a:p>
            <a:pPr lvl="0" algn="just" hangingPunct="0">
              <a:lnSpc>
                <a:spcPct val="99000"/>
              </a:lnSpc>
              <a:spcAft>
                <a:spcPts val="0"/>
              </a:spcAft>
              <a:tabLst>
                <a:tab pos="231140" algn="l"/>
              </a:tabLst>
            </a:pPr>
            <a:endParaRPr lang="tr-TR" sz="2400" dirty="0" smtClean="0">
              <a:solidFill>
                <a:srgbClr val="FF0000"/>
              </a:solidFill>
              <a:effectLst/>
              <a:latin typeface="Times New Roman"/>
              <a:ea typeface="Times New Roman"/>
            </a:endParaRPr>
          </a:p>
          <a:p>
            <a:pPr lvl="0" algn="just" hangingPunct="0">
              <a:lnSpc>
                <a:spcPct val="99000"/>
              </a:lnSpc>
              <a:spcAft>
                <a:spcPts val="0"/>
              </a:spcAft>
              <a:tabLst>
                <a:tab pos="231140" algn="l"/>
              </a:tabLst>
            </a:pPr>
            <a:endParaRPr lang="tr-TR" sz="2400" dirty="0">
              <a:solidFill>
                <a:srgbClr val="FF0000"/>
              </a:solidFill>
              <a:latin typeface="Times New Roman"/>
              <a:ea typeface="Times New Roman"/>
            </a:endParaRPr>
          </a:p>
          <a:p>
            <a:pPr lvl="0" algn="just" hangingPunct="0">
              <a:lnSpc>
                <a:spcPct val="99000"/>
              </a:lnSpc>
              <a:spcAft>
                <a:spcPts val="0"/>
              </a:spcAft>
              <a:tabLst>
                <a:tab pos="231140" algn="l"/>
              </a:tabLst>
            </a:pPr>
            <a:endParaRPr lang="tr-TR" sz="2400" dirty="0" smtClean="0">
              <a:solidFill>
                <a:srgbClr val="FF0000"/>
              </a:solidFill>
              <a:effectLst/>
              <a:latin typeface="Times New Roman"/>
              <a:ea typeface="Times New Roman"/>
            </a:endParaRPr>
          </a:p>
          <a:p>
            <a:pPr lvl="0" algn="just" hangingPunct="0">
              <a:lnSpc>
                <a:spcPct val="99000"/>
              </a:lnSpc>
              <a:spcAft>
                <a:spcPts val="0"/>
              </a:spcAft>
              <a:tabLst>
                <a:tab pos="231140" algn="l"/>
              </a:tabLst>
            </a:pPr>
            <a:endParaRPr lang="tr-TR" sz="2400" dirty="0">
              <a:solidFill>
                <a:srgbClr val="FF0000"/>
              </a:solidFill>
              <a:latin typeface="Times New Roman"/>
              <a:ea typeface="Times New Roman"/>
            </a:endParaRPr>
          </a:p>
          <a:p>
            <a:pPr lvl="0" algn="just" hangingPunct="0">
              <a:lnSpc>
                <a:spcPct val="99000"/>
              </a:lnSpc>
              <a:spcAft>
                <a:spcPts val="0"/>
              </a:spcAft>
              <a:tabLst>
                <a:tab pos="231140" algn="l"/>
              </a:tabLst>
            </a:pPr>
            <a:endParaRPr lang="tr-TR" sz="2400" dirty="0" smtClean="0">
              <a:solidFill>
                <a:srgbClr val="FF0000"/>
              </a:solidFill>
              <a:effectLst/>
              <a:latin typeface="Times New Roman"/>
              <a:ea typeface="Times New Roman"/>
            </a:endParaRPr>
          </a:p>
          <a:p>
            <a:pPr lvl="0" algn="just" hangingPunct="0">
              <a:lnSpc>
                <a:spcPct val="99000"/>
              </a:lnSpc>
              <a:spcAft>
                <a:spcPts val="0"/>
              </a:spcAft>
              <a:tabLst>
                <a:tab pos="231140" algn="l"/>
              </a:tabLst>
            </a:pPr>
            <a:r>
              <a:rPr lang="tr-TR" sz="2400" dirty="0" smtClean="0">
                <a:solidFill>
                  <a:srgbClr val="FF0000"/>
                </a:solidFill>
                <a:effectLst/>
                <a:latin typeface="Times New Roman"/>
                <a:ea typeface="Times New Roman"/>
              </a:rPr>
              <a:t>G-</a:t>
            </a:r>
            <a:r>
              <a:rPr lang="tr-TR" sz="2400" dirty="0" smtClean="0">
                <a:effectLst/>
                <a:latin typeface="Times New Roman"/>
                <a:ea typeface="Times New Roman"/>
              </a:rPr>
              <a:t> </a:t>
            </a:r>
            <a:r>
              <a:rPr lang="tr-TR" sz="2800" dirty="0" smtClean="0">
                <a:effectLst/>
                <a:latin typeface="Times New Roman"/>
                <a:ea typeface="Times New Roman"/>
              </a:rPr>
              <a:t>Destek Eğitim Odasında yapılan çalışmalar için </a:t>
            </a:r>
            <a:r>
              <a:rPr lang="tr-TR" sz="2800" b="1" i="1" dirty="0" smtClean="0">
                <a:effectLst/>
                <a:latin typeface="Times New Roman"/>
                <a:ea typeface="Times New Roman"/>
              </a:rPr>
              <a:t>ders planı,</a:t>
            </a:r>
            <a:r>
              <a:rPr lang="tr-TR" sz="2800" dirty="0" smtClean="0">
                <a:effectLst/>
                <a:latin typeface="Times New Roman"/>
                <a:ea typeface="Times New Roman"/>
              </a:rPr>
              <a:t> </a:t>
            </a:r>
            <a:r>
              <a:rPr lang="tr-TR" sz="2800" b="1" i="1" dirty="0" smtClean="0">
                <a:effectLst/>
                <a:latin typeface="Times New Roman"/>
                <a:ea typeface="Times New Roman"/>
              </a:rPr>
              <a:t>ders defteri ve yoklama</a:t>
            </a:r>
            <a:r>
              <a:rPr lang="tr-TR" sz="2800" dirty="0" smtClean="0">
                <a:effectLst/>
                <a:latin typeface="Times New Roman"/>
                <a:ea typeface="Times New Roman"/>
              </a:rPr>
              <a:t> </a:t>
            </a:r>
          </a:p>
          <a:p>
            <a:pPr marL="231140" algn="just" hangingPunct="0">
              <a:lnSpc>
                <a:spcPct val="98000"/>
              </a:lnSpc>
              <a:spcAft>
                <a:spcPts val="0"/>
              </a:spcAft>
            </a:pPr>
            <a:r>
              <a:rPr lang="tr-TR" sz="2800" b="1" i="1" dirty="0" smtClean="0">
                <a:effectLst/>
                <a:latin typeface="Times New Roman"/>
                <a:ea typeface="Times New Roman"/>
              </a:rPr>
              <a:t>çizelgeleri kullanılmalıdır</a:t>
            </a:r>
            <a:r>
              <a:rPr lang="tr-TR" sz="2800" dirty="0" smtClean="0">
                <a:effectLst/>
                <a:latin typeface="Times New Roman"/>
                <a:ea typeface="Times New Roman"/>
              </a:rPr>
              <a:t>.</a:t>
            </a:r>
            <a:r>
              <a:rPr lang="tr-TR" sz="2800" b="1" i="1" dirty="0" smtClean="0">
                <a:effectLst/>
                <a:latin typeface="Times New Roman"/>
                <a:ea typeface="Times New Roman"/>
              </a:rPr>
              <a:t> </a:t>
            </a:r>
            <a:endParaRPr lang="tr-TR" sz="2800" dirty="0" smtClean="0">
              <a:effectLst/>
              <a:latin typeface="Times New Roman"/>
              <a:ea typeface="Times New Roman"/>
            </a:endParaRPr>
          </a:p>
          <a:p>
            <a:pPr>
              <a:lnSpc>
                <a:spcPts val="375"/>
              </a:lnSpc>
              <a:spcAft>
                <a:spcPts val="0"/>
              </a:spcAft>
            </a:pPr>
            <a:r>
              <a:rPr lang="tr-TR" sz="2800" b="1" i="1" dirty="0" smtClean="0">
                <a:effectLst/>
                <a:latin typeface="Times New Roman"/>
                <a:ea typeface="Times New Roman"/>
              </a:rPr>
              <a:t> </a:t>
            </a:r>
            <a:endParaRPr lang="tr-TR" sz="2800" dirty="0" smtClean="0">
              <a:effectLst/>
              <a:latin typeface="Times New Roman"/>
              <a:ea typeface="Times New Roman"/>
            </a:endParaRPr>
          </a:p>
          <a:p>
            <a:pPr marR="12700" lvl="0" algn="just" hangingPunct="0">
              <a:lnSpc>
                <a:spcPct val="90000"/>
              </a:lnSpc>
              <a:spcAft>
                <a:spcPts val="0"/>
              </a:spcAft>
              <a:tabLst>
                <a:tab pos="231140" algn="l"/>
              </a:tabLst>
            </a:pPr>
            <a:endParaRPr lang="tr-TR" sz="2800" dirty="0" smtClean="0">
              <a:solidFill>
                <a:srgbClr val="FF0000"/>
              </a:solidFill>
              <a:effectLst/>
              <a:latin typeface="Times New Roman"/>
              <a:ea typeface="Times New Roman"/>
            </a:endParaRPr>
          </a:p>
          <a:p>
            <a:pPr marR="12700" lvl="0" algn="just" hangingPunct="0">
              <a:lnSpc>
                <a:spcPct val="90000"/>
              </a:lnSpc>
              <a:spcAft>
                <a:spcPts val="0"/>
              </a:spcAft>
              <a:tabLst>
                <a:tab pos="231140" algn="l"/>
              </a:tabLst>
            </a:pPr>
            <a:r>
              <a:rPr lang="tr-TR" sz="2800" dirty="0" smtClean="0">
                <a:solidFill>
                  <a:srgbClr val="FF0000"/>
                </a:solidFill>
                <a:effectLst/>
                <a:latin typeface="Times New Roman"/>
                <a:ea typeface="Times New Roman"/>
              </a:rPr>
              <a:t>H</a:t>
            </a:r>
            <a:r>
              <a:rPr lang="tr-TR" sz="2800" dirty="0" smtClean="0">
                <a:effectLst/>
                <a:latin typeface="Times New Roman"/>
                <a:ea typeface="Times New Roman"/>
              </a:rPr>
              <a:t>- Öğrenciye verilecek destek eğitimin içeriği, günü ve saatleri ile ilgili olarak </a:t>
            </a:r>
            <a:r>
              <a:rPr lang="tr-TR" sz="2800" b="1" i="1" dirty="0" smtClean="0">
                <a:effectLst/>
                <a:latin typeface="Times New Roman"/>
                <a:ea typeface="Times New Roman"/>
              </a:rPr>
              <a:t>velisi</a:t>
            </a:r>
            <a:r>
              <a:rPr lang="tr-TR" sz="2800" dirty="0" smtClean="0">
                <a:effectLst/>
                <a:latin typeface="Times New Roman"/>
                <a:ea typeface="Times New Roman"/>
              </a:rPr>
              <a:t> </a:t>
            </a:r>
            <a:r>
              <a:rPr lang="tr-TR" sz="2800" b="1" i="1" dirty="0" smtClean="0">
                <a:effectLst/>
                <a:latin typeface="Times New Roman"/>
                <a:ea typeface="Times New Roman"/>
              </a:rPr>
              <a:t>bilgilendirilmeli ve yazılı onayı alınmalıdır. </a:t>
            </a:r>
            <a:endParaRPr lang="tr-TR" sz="2800" dirty="0" smtClean="0">
              <a:effectLst/>
              <a:latin typeface="Times New Roman"/>
              <a:ea typeface="Times New Roman"/>
            </a:endParaRPr>
          </a:p>
          <a:p>
            <a:pPr>
              <a:lnSpc>
                <a:spcPts val="10"/>
              </a:lnSpc>
              <a:spcAft>
                <a:spcPts val="0"/>
              </a:spcAft>
            </a:pPr>
            <a:r>
              <a:rPr lang="tr-TR" sz="2800" b="1" i="1" dirty="0" smtClean="0">
                <a:effectLst/>
                <a:latin typeface="Times New Roman"/>
                <a:ea typeface="Times New Roman"/>
              </a:rPr>
              <a:t> </a:t>
            </a:r>
            <a:endParaRPr lang="tr-TR" sz="2800" dirty="0" smtClean="0">
              <a:effectLst/>
              <a:latin typeface="Times New Roman"/>
              <a:ea typeface="Times New Roman"/>
            </a:endParaRPr>
          </a:p>
          <a:p>
            <a:pPr lvl="0" algn="just" hangingPunct="0">
              <a:lnSpc>
                <a:spcPct val="99000"/>
              </a:lnSpc>
              <a:spcAft>
                <a:spcPts val="0"/>
              </a:spcAft>
              <a:tabLst>
                <a:tab pos="231140" algn="l"/>
              </a:tabLst>
            </a:pPr>
            <a:r>
              <a:rPr lang="tr-TR" sz="2800" b="1" i="1" dirty="0" smtClean="0">
                <a:effectLst/>
                <a:latin typeface="Times New Roman"/>
                <a:ea typeface="Times New Roman"/>
              </a:rPr>
              <a:t> </a:t>
            </a:r>
            <a:endParaRPr lang="tr-TR" sz="2800" dirty="0" smtClean="0">
              <a:effectLst/>
              <a:latin typeface="Times New Roman"/>
              <a:ea typeface="Times New Roman"/>
            </a:endParaRPr>
          </a:p>
          <a:p>
            <a:pPr>
              <a:spcAft>
                <a:spcPts val="0"/>
              </a:spcAft>
            </a:pPr>
            <a:r>
              <a:rPr lang="tr-TR" sz="2400" dirty="0" smtClean="0">
                <a:effectLst/>
                <a:latin typeface="Times New Roman"/>
                <a:ea typeface="Times New Roman"/>
              </a:rPr>
              <a:t> </a:t>
            </a:r>
            <a:endParaRPr lang="tr-TR" sz="2400" dirty="0">
              <a:effectLst/>
              <a:latin typeface="Times New Roman"/>
              <a:ea typeface="Times New Roman"/>
            </a:endParaRPr>
          </a:p>
        </p:txBody>
      </p:sp>
    </p:spTree>
    <p:extLst>
      <p:ext uri="{BB962C8B-B14F-4D97-AF65-F5344CB8AC3E}">
        <p14:creationId xmlns:p14="http://schemas.microsoft.com/office/powerpoint/2010/main" val="2213452779"/>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166843"/>
            <a:ext cx="8496944" cy="5170646"/>
          </a:xfrm>
          <a:prstGeom prst="rect">
            <a:avLst/>
          </a:prstGeom>
        </p:spPr>
        <p:txBody>
          <a:bodyPr wrap="square">
            <a:spAutoFit/>
          </a:bodyPr>
          <a:lstStyle/>
          <a:p>
            <a:endParaRPr lang="tr-TR" dirty="0" smtClean="0"/>
          </a:p>
          <a:p>
            <a:pPr algn="just"/>
            <a:r>
              <a:rPr lang="tr-TR" sz="2000" dirty="0" smtClean="0">
                <a:solidFill>
                  <a:srgbClr val="FF0000"/>
                </a:solidFill>
              </a:rPr>
              <a:t>i-</a:t>
            </a:r>
            <a:r>
              <a:rPr lang="tr-TR" sz="2000" dirty="0" smtClean="0"/>
              <a:t> </a:t>
            </a:r>
            <a:r>
              <a:rPr lang="tr-TR" sz="2400" dirty="0"/>
              <a:t>Özel eğitim  kapsamındaki öğrenciler için  doldurulan  ve  RAM’a  gönderilen  Bireysel </a:t>
            </a:r>
          </a:p>
          <a:p>
            <a:pPr algn="just"/>
            <a:r>
              <a:rPr lang="tr-TR" sz="2400" dirty="0"/>
              <a:t> </a:t>
            </a:r>
          </a:p>
          <a:p>
            <a:pPr algn="just"/>
            <a:r>
              <a:rPr lang="tr-TR" sz="2400" dirty="0"/>
              <a:t>Gelişim Raporunda, Destek Eğitim Odasında yapılan çalışmalara da yer verilmeli ve ilgili öğretmenlerin görüşlerini yazması sağlanmalıdır. </a:t>
            </a:r>
          </a:p>
          <a:p>
            <a:pPr algn="just"/>
            <a:r>
              <a:rPr lang="tr-TR" sz="2400" dirty="0"/>
              <a:t> </a:t>
            </a:r>
          </a:p>
          <a:p>
            <a:pPr algn="just"/>
            <a:r>
              <a:rPr lang="tr-TR" sz="2400" dirty="0">
                <a:solidFill>
                  <a:srgbClr val="FF0000"/>
                </a:solidFill>
              </a:rPr>
              <a:t>J-</a:t>
            </a:r>
            <a:r>
              <a:rPr lang="tr-TR" sz="2400" dirty="0"/>
              <a:t> Destek eğitim Odasında yapılan çalışmalar okul müdürlüğü tarafından sürekli olarak izlenmeli; aksayan kısımlar giderilmeli ve geliştirilmesine çalışılmalıdır. </a:t>
            </a:r>
          </a:p>
          <a:p>
            <a:pPr algn="just"/>
            <a:r>
              <a:rPr lang="tr-TR" sz="2400" dirty="0"/>
              <a:t> </a:t>
            </a:r>
          </a:p>
          <a:p>
            <a:pPr algn="just"/>
            <a:r>
              <a:rPr lang="tr-TR" sz="2400" b="1" dirty="0">
                <a:solidFill>
                  <a:srgbClr val="FF0000"/>
                </a:solidFill>
              </a:rPr>
              <a:t>K-</a:t>
            </a:r>
            <a:r>
              <a:rPr lang="tr-TR" sz="2400" dirty="0"/>
              <a:t> Özel eğitim kapsamında yapılan ve yapılması gereken tüm çalışmalar, okulun rutin bir işi haline getirilmelidir</a:t>
            </a:r>
            <a:r>
              <a:rPr lang="tr-TR" dirty="0"/>
              <a:t>.</a:t>
            </a:r>
          </a:p>
        </p:txBody>
      </p:sp>
    </p:spTree>
    <p:extLst>
      <p:ext uri="{BB962C8B-B14F-4D97-AF65-F5344CB8AC3E}">
        <p14:creationId xmlns:p14="http://schemas.microsoft.com/office/powerpoint/2010/main" val="4023707533"/>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228600">
              <a:spcAft>
                <a:spcPts val="0"/>
              </a:spcAft>
            </a:pPr>
            <a:r>
              <a:rPr lang="tr-TR" sz="4000" b="1" dirty="0">
                <a:solidFill>
                  <a:srgbClr val="FF0000"/>
                </a:solidFill>
                <a:latin typeface="Times New Roman"/>
                <a:ea typeface="Times New Roman"/>
              </a:rPr>
              <a:t>1. </a:t>
            </a:r>
            <a:r>
              <a:rPr lang="tr-TR" sz="3200" b="1" dirty="0">
                <a:solidFill>
                  <a:srgbClr val="FF0000"/>
                </a:solidFill>
                <a:latin typeface="Times New Roman"/>
                <a:ea typeface="Times New Roman"/>
              </a:rPr>
              <a:t>Destek Eğitim Odası</a:t>
            </a:r>
            <a:r>
              <a:rPr lang="tr-TR" sz="4000" b="1" dirty="0">
                <a:solidFill>
                  <a:srgbClr val="FF0000"/>
                </a:solidFill>
                <a:latin typeface="Times New Roman"/>
                <a:ea typeface="Times New Roman"/>
              </a:rPr>
              <a:t> </a:t>
            </a:r>
            <a:r>
              <a:rPr lang="tr-TR" sz="3200" b="1" dirty="0">
                <a:solidFill>
                  <a:srgbClr val="FF0000"/>
                </a:solidFill>
                <a:latin typeface="Times New Roman"/>
                <a:ea typeface="Times New Roman"/>
              </a:rPr>
              <a:t>nedir?</a:t>
            </a:r>
            <a:r>
              <a:rPr lang="tr-TR" sz="3200" dirty="0">
                <a:solidFill>
                  <a:srgbClr val="FF0000"/>
                </a:solidFill>
                <a:latin typeface="Times New Roman"/>
                <a:ea typeface="Times New Roman"/>
              </a:rPr>
              <a:t/>
            </a:r>
            <a:br>
              <a:rPr lang="tr-TR" sz="3200" dirty="0">
                <a:solidFill>
                  <a:srgbClr val="FF0000"/>
                </a:solidFill>
                <a:latin typeface="Times New Roman"/>
                <a:ea typeface="Times New Roman"/>
              </a:rPr>
            </a:br>
            <a:endParaRPr lang="tr-TR" dirty="0">
              <a:solidFill>
                <a:srgbClr val="FF0000"/>
              </a:solidFill>
            </a:endParaRPr>
          </a:p>
        </p:txBody>
      </p:sp>
      <p:sp>
        <p:nvSpPr>
          <p:cNvPr id="3" name="İçerik Yer Tutucusu 2"/>
          <p:cNvSpPr>
            <a:spLocks noGrp="1"/>
          </p:cNvSpPr>
          <p:nvPr>
            <p:ph idx="1"/>
          </p:nvPr>
        </p:nvSpPr>
        <p:spPr>
          <a:xfrm>
            <a:off x="251520" y="1600200"/>
            <a:ext cx="8568952" cy="4873752"/>
          </a:xfrm>
        </p:spPr>
        <p:txBody>
          <a:bodyPr>
            <a:normAutofit/>
          </a:bodyPr>
          <a:lstStyle/>
          <a:p>
            <a:pPr marL="0" indent="0" algn="just" hangingPunct="0">
              <a:lnSpc>
                <a:spcPct val="94000"/>
              </a:lnSpc>
              <a:spcAft>
                <a:spcPts val="0"/>
              </a:spcAft>
              <a:buNone/>
            </a:pPr>
            <a:r>
              <a:rPr lang="tr-TR" sz="3200" b="1" i="1" dirty="0" smtClean="0">
                <a:latin typeface="Times New Roman"/>
                <a:ea typeface="Times New Roman"/>
              </a:rPr>
              <a:t>	Destek </a:t>
            </a:r>
            <a:r>
              <a:rPr lang="tr-TR" sz="3200" b="1" i="1" dirty="0">
                <a:latin typeface="Times New Roman"/>
                <a:ea typeface="Times New Roman"/>
              </a:rPr>
              <a:t>Eğitim Odası, eğitimleri sırasında desteklenmesi gereken öğrenciler için (Engelli ya da özel yetenekli öğrenciler) sunulan bir eğitim imkanıdır. </a:t>
            </a:r>
            <a:r>
              <a:rPr lang="tr-TR" sz="3200" dirty="0">
                <a:latin typeface="Times New Roman"/>
                <a:ea typeface="Times New Roman"/>
              </a:rPr>
              <a:t>Okul ve</a:t>
            </a:r>
            <a:r>
              <a:rPr lang="tr-TR" sz="3200" b="1" i="1" dirty="0">
                <a:latin typeface="Times New Roman"/>
                <a:ea typeface="Times New Roman"/>
              </a:rPr>
              <a:t> </a:t>
            </a:r>
            <a:r>
              <a:rPr lang="tr-TR" sz="3200" dirty="0">
                <a:latin typeface="Times New Roman"/>
                <a:ea typeface="Times New Roman"/>
              </a:rPr>
              <a:t>kurumlarda, yetersizliği olmayan akranlarıyla birlikte aynı sınıfta eğitimlerine devam eden özel eğitime ihtiyacı olan öğrenciler ile özel yetenekli öğrenciler için özel araç-gereçler ile eğitim materyalleri sağlanarak verilen özel eğitim desteğine Destek Eğitim Odası Hizmeti denir.</a:t>
            </a:r>
          </a:p>
          <a:p>
            <a:endParaRPr lang="tr-TR" dirty="0"/>
          </a:p>
        </p:txBody>
      </p:sp>
    </p:spTree>
    <p:extLst>
      <p:ext uri="{BB962C8B-B14F-4D97-AF65-F5344CB8AC3E}">
        <p14:creationId xmlns:p14="http://schemas.microsoft.com/office/powerpoint/2010/main" val="1454581533"/>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600200"/>
            <a:ext cx="8640960" cy="4873752"/>
          </a:xfrm>
        </p:spPr>
        <p:txBody>
          <a:bodyPr>
            <a:normAutofit/>
          </a:bodyPr>
          <a:lstStyle/>
          <a:p>
            <a:pPr marL="0" marR="12700" indent="0" algn="just" hangingPunct="0">
              <a:lnSpc>
                <a:spcPct val="95000"/>
              </a:lnSpc>
              <a:spcAft>
                <a:spcPts val="0"/>
              </a:spcAft>
              <a:buNone/>
            </a:pPr>
            <a:r>
              <a:rPr lang="tr-TR" sz="2800" b="1" dirty="0" smtClean="0">
                <a:solidFill>
                  <a:srgbClr val="FF0000"/>
                </a:solidFill>
                <a:latin typeface="Times New Roman"/>
                <a:ea typeface="Times New Roman"/>
              </a:rPr>
              <a:t>2</a:t>
            </a:r>
            <a:r>
              <a:rPr lang="tr-TR" sz="2800" b="1" dirty="0">
                <a:solidFill>
                  <a:srgbClr val="FF0000"/>
                </a:solidFill>
                <a:latin typeface="Times New Roman"/>
                <a:ea typeface="Times New Roman"/>
              </a:rPr>
              <a:t>. Destek Eğitim Odası açmak zorunlu mudur</a:t>
            </a:r>
            <a:r>
              <a:rPr lang="tr-TR" sz="2800" dirty="0">
                <a:solidFill>
                  <a:srgbClr val="FF0000"/>
                </a:solidFill>
                <a:latin typeface="Times New Roman"/>
                <a:ea typeface="Times New Roman"/>
              </a:rPr>
              <a:t>?</a:t>
            </a:r>
          </a:p>
          <a:p>
            <a:pPr marL="0" marR="12700" indent="0" algn="just" hangingPunct="0">
              <a:lnSpc>
                <a:spcPct val="95000"/>
              </a:lnSpc>
              <a:spcAft>
                <a:spcPts val="0"/>
              </a:spcAft>
              <a:buNone/>
            </a:pPr>
            <a:endParaRPr lang="tr-TR" sz="2800" dirty="0" smtClean="0">
              <a:latin typeface="Times New Roman"/>
              <a:ea typeface="Times New Roman"/>
            </a:endParaRPr>
          </a:p>
          <a:p>
            <a:pPr marL="0" marR="12700" indent="0" algn="just" hangingPunct="0">
              <a:lnSpc>
                <a:spcPct val="95000"/>
              </a:lnSpc>
              <a:spcAft>
                <a:spcPts val="0"/>
              </a:spcAft>
              <a:buNone/>
            </a:pPr>
            <a:r>
              <a:rPr lang="tr-TR" sz="2800" dirty="0" smtClean="0">
                <a:latin typeface="Times New Roman"/>
                <a:ea typeface="Times New Roman"/>
              </a:rPr>
              <a:t>Evet</a:t>
            </a:r>
            <a:r>
              <a:rPr lang="tr-TR" sz="2800" dirty="0">
                <a:latin typeface="Times New Roman"/>
                <a:ea typeface="Times New Roman"/>
              </a:rPr>
              <a:t>, zorunludur. 31.05.2006 tarih ve 26184 sayılı Resmî Gazetede yayımlanan Özel Eğitim Hizmetleri Yönetmeliği </a:t>
            </a:r>
            <a:r>
              <a:rPr lang="tr-TR" sz="2800" dirty="0" smtClean="0">
                <a:latin typeface="Times New Roman"/>
                <a:ea typeface="Times New Roman"/>
              </a:rPr>
              <a:t>madde 28, 2015/15 sayılı genelge doğrultusunda </a:t>
            </a:r>
            <a:r>
              <a:rPr lang="tr-TR" sz="2800" dirty="0">
                <a:latin typeface="Times New Roman"/>
                <a:ea typeface="Times New Roman"/>
              </a:rPr>
              <a:t>okul ve kurumlarda özel eğitime ihtiyacı olan öğrenciler ile özel yetenekli öğrenciler için, </a:t>
            </a:r>
            <a:r>
              <a:rPr lang="tr-TR" sz="2800" b="1" i="1" dirty="0">
                <a:latin typeface="Times New Roman"/>
                <a:ea typeface="Times New Roman"/>
              </a:rPr>
              <a:t>Destek Eğitim Odası açılması zorunludur.</a:t>
            </a:r>
            <a:endParaRPr lang="tr-TR" sz="2800" dirty="0">
              <a:effectLst/>
              <a:latin typeface="Times New Roman"/>
              <a:ea typeface="Times New Roman"/>
            </a:endParaRPr>
          </a:p>
        </p:txBody>
      </p:sp>
    </p:spTree>
    <p:extLst>
      <p:ext uri="{BB962C8B-B14F-4D97-AF65-F5344CB8AC3E}">
        <p14:creationId xmlns:p14="http://schemas.microsoft.com/office/powerpoint/2010/main" val="261626583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7931224" cy="1368152"/>
          </a:xfrm>
        </p:spPr>
        <p:txBody>
          <a:bodyPr>
            <a:noAutofit/>
          </a:bodyPr>
          <a:lstStyle/>
          <a:p>
            <a:pPr marL="228600">
              <a:spcAft>
                <a:spcPts val="0"/>
              </a:spcAft>
            </a:pPr>
            <a:r>
              <a:rPr lang="tr-TR" sz="2800" dirty="0">
                <a:latin typeface="Times New Roman"/>
                <a:ea typeface="Times New Roman"/>
              </a:rPr>
              <a:t> </a:t>
            </a:r>
            <a:br>
              <a:rPr lang="tr-TR" sz="2800" dirty="0">
                <a:latin typeface="Times New Roman"/>
                <a:ea typeface="Times New Roman"/>
              </a:rPr>
            </a:br>
            <a:endParaRPr lang="tr-TR" sz="2800" dirty="0"/>
          </a:p>
        </p:txBody>
      </p:sp>
      <p:sp>
        <p:nvSpPr>
          <p:cNvPr id="3" name="İçerik Yer Tutucusu 2"/>
          <p:cNvSpPr>
            <a:spLocks noGrp="1"/>
          </p:cNvSpPr>
          <p:nvPr>
            <p:ph idx="1"/>
          </p:nvPr>
        </p:nvSpPr>
        <p:spPr>
          <a:xfrm>
            <a:off x="323528" y="1268760"/>
            <a:ext cx="8568952" cy="5205192"/>
          </a:xfrm>
        </p:spPr>
        <p:txBody>
          <a:bodyPr/>
          <a:lstStyle/>
          <a:p>
            <a:pPr marL="0" marR="12700" indent="0" algn="just" hangingPunct="0">
              <a:lnSpc>
                <a:spcPct val="96000"/>
              </a:lnSpc>
              <a:spcAft>
                <a:spcPts val="0"/>
              </a:spcAft>
              <a:buNone/>
            </a:pPr>
            <a:r>
              <a:rPr lang="tr-TR" sz="2800" b="1" dirty="0" smtClean="0">
                <a:solidFill>
                  <a:srgbClr val="FF0000"/>
                </a:solidFill>
                <a:latin typeface="Times New Roman"/>
                <a:ea typeface="Times New Roman"/>
              </a:rPr>
              <a:t>3</a:t>
            </a:r>
            <a:r>
              <a:rPr lang="tr-TR" sz="2800" b="1" dirty="0">
                <a:solidFill>
                  <a:srgbClr val="FF0000"/>
                </a:solidFill>
                <a:latin typeface="Times New Roman"/>
                <a:ea typeface="Times New Roman"/>
              </a:rPr>
              <a:t>. Okullarda Destek Eğitim Odası Nasıl Açılır?</a:t>
            </a:r>
            <a:br>
              <a:rPr lang="tr-TR" sz="2800" b="1" dirty="0">
                <a:solidFill>
                  <a:srgbClr val="FF0000"/>
                </a:solidFill>
                <a:latin typeface="Times New Roman"/>
                <a:ea typeface="Times New Roman"/>
              </a:rPr>
            </a:br>
            <a:endParaRPr lang="tr-TR" sz="2800" b="1" dirty="0">
              <a:solidFill>
                <a:srgbClr val="FF0000"/>
              </a:solidFill>
              <a:latin typeface="Times New Roman"/>
              <a:ea typeface="Times New Roman"/>
            </a:endParaRPr>
          </a:p>
          <a:p>
            <a:pPr marL="0" marR="12700" indent="0" algn="just" hangingPunct="0">
              <a:lnSpc>
                <a:spcPct val="96000"/>
              </a:lnSpc>
              <a:spcAft>
                <a:spcPts val="0"/>
              </a:spcAft>
              <a:buNone/>
            </a:pPr>
            <a:r>
              <a:rPr lang="tr-TR" sz="2800" dirty="0" smtClean="0">
                <a:latin typeface="Times New Roman"/>
                <a:ea typeface="Times New Roman"/>
              </a:rPr>
              <a:t>Destek </a:t>
            </a:r>
            <a:r>
              <a:rPr lang="tr-TR" sz="2800" dirty="0">
                <a:latin typeface="Times New Roman"/>
                <a:ea typeface="Times New Roman"/>
              </a:rPr>
              <a:t>Eğitim Odaları, Özel Eğitim Hizmetleri Kurulu’nun önerisi doğrultusunda İl/İlçe Millî Eğitim Müdürlükleri tarafından açılır. Bunun için, Okul Müdürlüğü’nün İlçe Milli Eğitim Müdürlüğü’ne “</a:t>
            </a:r>
            <a:r>
              <a:rPr lang="tr-TR" sz="2800" b="1" i="1" dirty="0">
                <a:latin typeface="Times New Roman"/>
                <a:ea typeface="Times New Roman"/>
              </a:rPr>
              <a:t>Okulumuzda özel eğitim desteğine ihtiyacı olan öğrenciler için</a:t>
            </a:r>
            <a:r>
              <a:rPr lang="tr-TR" sz="2800" dirty="0">
                <a:latin typeface="Times New Roman"/>
                <a:ea typeface="Times New Roman"/>
              </a:rPr>
              <a:t> </a:t>
            </a:r>
            <a:r>
              <a:rPr lang="tr-TR" sz="2800" b="1" i="1" dirty="0">
                <a:latin typeface="Times New Roman"/>
                <a:ea typeface="Times New Roman"/>
              </a:rPr>
              <a:t>Destek</a:t>
            </a:r>
            <a:r>
              <a:rPr lang="tr-TR" sz="2800" dirty="0">
                <a:latin typeface="Times New Roman"/>
                <a:ea typeface="Times New Roman"/>
              </a:rPr>
              <a:t> </a:t>
            </a:r>
            <a:r>
              <a:rPr lang="tr-TR" sz="2800" b="1" i="1" dirty="0">
                <a:latin typeface="Times New Roman"/>
                <a:ea typeface="Times New Roman"/>
              </a:rPr>
              <a:t>Eğitim Odası açmak istiyoruz. Gereğini arz ederim.</a:t>
            </a:r>
            <a:r>
              <a:rPr lang="tr-TR" sz="2800" dirty="0">
                <a:latin typeface="Times New Roman"/>
                <a:ea typeface="Times New Roman"/>
              </a:rPr>
              <a:t>” diye yazılmış resmi bir yazıyla</a:t>
            </a:r>
            <a:r>
              <a:rPr lang="tr-TR" sz="2800" b="1" i="1" dirty="0">
                <a:latin typeface="Times New Roman"/>
                <a:ea typeface="Times New Roman"/>
              </a:rPr>
              <a:t> </a:t>
            </a:r>
            <a:r>
              <a:rPr lang="tr-TR" sz="2800" dirty="0">
                <a:latin typeface="Times New Roman"/>
                <a:ea typeface="Times New Roman"/>
              </a:rPr>
              <a:t>başvurması yeterlidir.</a:t>
            </a:r>
          </a:p>
          <a:p>
            <a:pPr marL="0" indent="0">
              <a:lnSpc>
                <a:spcPts val="1435"/>
              </a:lnSpc>
              <a:spcAft>
                <a:spcPts val="0"/>
              </a:spcAft>
              <a:buNone/>
            </a:pPr>
            <a:endParaRPr lang="tr-TR" sz="2800" dirty="0">
              <a:latin typeface="Times New Roman"/>
              <a:ea typeface="Times New Roman"/>
            </a:endParaRPr>
          </a:p>
          <a:p>
            <a:endParaRPr lang="tr-TR" dirty="0"/>
          </a:p>
        </p:txBody>
      </p:sp>
    </p:spTree>
    <p:extLst>
      <p:ext uri="{BB962C8B-B14F-4D97-AF65-F5344CB8AC3E}">
        <p14:creationId xmlns:p14="http://schemas.microsoft.com/office/powerpoint/2010/main" val="1567090906"/>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856984" cy="1354162"/>
          </a:xfrm>
        </p:spPr>
        <p:txBody>
          <a:bodyPr>
            <a:noAutofit/>
          </a:bodyPr>
          <a:lstStyle/>
          <a:p>
            <a:pPr marL="228600">
              <a:spcAft>
                <a:spcPts val="0"/>
              </a:spcAft>
            </a:pPr>
            <a:r>
              <a:rPr lang="tr-TR" sz="2000" b="1" dirty="0">
                <a:solidFill>
                  <a:srgbClr val="FF0000"/>
                </a:solidFill>
                <a:latin typeface="Times New Roman"/>
                <a:ea typeface="Times New Roman"/>
              </a:rPr>
              <a:t>4. Okulda ya da kurumda birden fazla Destek Eğitim Odası açılabilir mi?</a:t>
            </a:r>
            <a:r>
              <a:rPr lang="tr-TR" sz="2000" dirty="0">
                <a:solidFill>
                  <a:srgbClr val="FF0000"/>
                </a:solidFill>
                <a:latin typeface="Times New Roman"/>
                <a:ea typeface="Times New Roman"/>
              </a:rPr>
              <a:t/>
            </a:r>
            <a:br>
              <a:rPr lang="tr-TR" sz="2000" dirty="0">
                <a:solidFill>
                  <a:srgbClr val="FF0000"/>
                </a:solidFill>
                <a:latin typeface="Times New Roman"/>
                <a:ea typeface="Times New Roman"/>
              </a:rPr>
            </a:br>
            <a:endParaRPr lang="tr-TR" sz="2000" dirty="0">
              <a:solidFill>
                <a:srgbClr val="FF0000"/>
              </a:solidFill>
            </a:endParaRPr>
          </a:p>
        </p:txBody>
      </p:sp>
      <p:sp>
        <p:nvSpPr>
          <p:cNvPr id="3" name="İçerik Yer Tutucusu 2"/>
          <p:cNvSpPr>
            <a:spLocks noGrp="1"/>
          </p:cNvSpPr>
          <p:nvPr>
            <p:ph idx="1"/>
          </p:nvPr>
        </p:nvSpPr>
        <p:spPr>
          <a:xfrm>
            <a:off x="179512" y="1556792"/>
            <a:ext cx="8712968" cy="4917160"/>
          </a:xfrm>
        </p:spPr>
        <p:txBody>
          <a:bodyPr>
            <a:normAutofit fontScale="55000" lnSpcReduction="20000"/>
          </a:bodyPr>
          <a:lstStyle/>
          <a:p>
            <a:pPr marL="0" marR="12700" indent="0" algn="just" hangingPunct="0">
              <a:lnSpc>
                <a:spcPct val="92000"/>
              </a:lnSpc>
              <a:spcAft>
                <a:spcPts val="0"/>
              </a:spcAft>
              <a:buNone/>
            </a:pPr>
            <a:r>
              <a:rPr lang="tr-TR" sz="3600" dirty="0" smtClean="0">
                <a:latin typeface="Times New Roman"/>
                <a:ea typeface="Times New Roman"/>
              </a:rPr>
              <a:t>	Evet</a:t>
            </a:r>
            <a:r>
              <a:rPr lang="tr-TR" sz="3600" dirty="0">
                <a:latin typeface="Times New Roman"/>
                <a:ea typeface="Times New Roman"/>
              </a:rPr>
              <a:t>, açılabilir. Destek eğitim alacak öğrenci sayısına ve ihtiyaca göre okulda veya kurumda </a:t>
            </a:r>
            <a:r>
              <a:rPr lang="tr-TR" sz="3600" b="1" i="1" dirty="0">
                <a:latin typeface="Times New Roman"/>
                <a:ea typeface="Times New Roman"/>
              </a:rPr>
              <a:t>birden fazla Destek Eğitim Odası açılabilir.</a:t>
            </a:r>
            <a:endParaRPr lang="tr-TR" sz="3600" dirty="0">
              <a:latin typeface="Times New Roman"/>
              <a:ea typeface="Times New Roman"/>
            </a:endParaRPr>
          </a:p>
          <a:p>
            <a:pPr marL="0" indent="0">
              <a:spcAft>
                <a:spcPts val="0"/>
              </a:spcAft>
              <a:buNone/>
            </a:pPr>
            <a:r>
              <a:rPr lang="tr-TR" sz="3600" dirty="0" smtClean="0">
                <a:latin typeface="Times New Roman"/>
                <a:ea typeface="Times New Roman"/>
              </a:rPr>
              <a:t>     </a:t>
            </a:r>
          </a:p>
          <a:p>
            <a:pPr marL="0" indent="0">
              <a:spcAft>
                <a:spcPts val="0"/>
              </a:spcAft>
              <a:buNone/>
            </a:pPr>
            <a:r>
              <a:rPr lang="tr-TR" sz="3600" b="1" dirty="0" smtClean="0">
                <a:solidFill>
                  <a:srgbClr val="FF0000"/>
                </a:solidFill>
                <a:latin typeface="Times New Roman"/>
                <a:ea typeface="Times New Roman"/>
              </a:rPr>
              <a:t>5</a:t>
            </a:r>
            <a:r>
              <a:rPr lang="tr-TR" sz="3600" b="1" dirty="0">
                <a:solidFill>
                  <a:srgbClr val="FF0000"/>
                </a:solidFill>
                <a:latin typeface="Times New Roman"/>
                <a:ea typeface="Times New Roman"/>
              </a:rPr>
              <a:t>. Okulumuzda Destek Eğitim Odası olarak kullanılabilecek ayrı bir dersliğimiz/odamız yok. Yine de Destek Eğitim Odası açmak zorunda mıyız</a:t>
            </a:r>
            <a:r>
              <a:rPr lang="tr-TR" sz="3600" b="1" dirty="0" smtClean="0">
                <a:solidFill>
                  <a:srgbClr val="FF0000"/>
                </a:solidFill>
                <a:latin typeface="Times New Roman"/>
                <a:ea typeface="Times New Roman"/>
              </a:rPr>
              <a:t>?</a:t>
            </a:r>
            <a:endParaRPr lang="tr-TR" sz="3600" dirty="0" smtClean="0">
              <a:solidFill>
                <a:srgbClr val="FF0000"/>
              </a:solidFill>
              <a:latin typeface="Times New Roman"/>
              <a:ea typeface="Times New Roman"/>
            </a:endParaRPr>
          </a:p>
          <a:p>
            <a:pPr marL="0" indent="0">
              <a:spcAft>
                <a:spcPts val="0"/>
              </a:spcAft>
              <a:buNone/>
            </a:pPr>
            <a:r>
              <a:rPr lang="tr-TR" sz="3600" dirty="0">
                <a:latin typeface="Times New Roman"/>
                <a:ea typeface="Times New Roman"/>
              </a:rPr>
              <a:t> </a:t>
            </a:r>
          </a:p>
          <a:p>
            <a:pPr marL="5080" indent="0" algn="just" hangingPunct="0">
              <a:lnSpc>
                <a:spcPct val="99000"/>
              </a:lnSpc>
              <a:spcAft>
                <a:spcPts val="0"/>
              </a:spcAft>
              <a:buNone/>
            </a:pPr>
            <a:r>
              <a:rPr lang="tr-TR" sz="3600" dirty="0" smtClean="0">
                <a:latin typeface="Times New Roman"/>
                <a:ea typeface="Times New Roman"/>
              </a:rPr>
              <a:t>	Evet</a:t>
            </a:r>
            <a:r>
              <a:rPr lang="tr-TR" sz="3600" dirty="0">
                <a:latin typeface="Times New Roman"/>
                <a:ea typeface="Times New Roman"/>
              </a:rPr>
              <a:t>. Destek Eğitim Odası açmak için sadece bu amaçla kullanılacak bir oda/derslik olmasına gerek yoktur. Destek Eğitim Odası olarak kullanılabilecek ayrı bir oda/derslik olmasa da, Destek Eğitim Odası açmak zorunludur. Önemli olan, (1) eğitim-öğretime uygun fiziki koşullara sahip bir ortamın, (2) ihtiyaç sahibi olan ve Bireyselleştirilmiş Eğitim Planı (BEP) hazırlanmış bir öğrenci ve (3) gönüllü bir öğretmenin olmasıdır. </a:t>
            </a:r>
            <a:r>
              <a:rPr lang="tr-TR" sz="3600" b="1" i="1" dirty="0">
                <a:latin typeface="Times New Roman"/>
                <a:ea typeface="Times New Roman"/>
              </a:rPr>
              <a:t>Gerektiğinde yönetici</a:t>
            </a:r>
            <a:r>
              <a:rPr lang="tr-TR" sz="3600" dirty="0">
                <a:latin typeface="Times New Roman"/>
                <a:ea typeface="Times New Roman"/>
              </a:rPr>
              <a:t> </a:t>
            </a:r>
            <a:r>
              <a:rPr lang="tr-TR" sz="3600" b="1" i="1" dirty="0">
                <a:latin typeface="Times New Roman"/>
                <a:ea typeface="Times New Roman"/>
              </a:rPr>
              <a:t>odaları, rehberlik servisi, kütüphane, öğretmenler odası, Okul Aile Birliği odası gibi mekânlar, uygun bir planlama doğrultusunda Destek Eğitim Odası olarak kullanılabilir.</a:t>
            </a:r>
            <a:endParaRPr lang="tr-TR" sz="3600" dirty="0">
              <a:latin typeface="Times New Roman"/>
              <a:ea typeface="Times New Roman"/>
            </a:endParaRPr>
          </a:p>
          <a:p>
            <a:pPr marL="0" indent="0">
              <a:lnSpc>
                <a:spcPts val="1400"/>
              </a:lnSpc>
              <a:spcAft>
                <a:spcPts val="0"/>
              </a:spcAft>
              <a:buNone/>
            </a:pPr>
            <a:r>
              <a:rPr lang="tr-TR" sz="3600" dirty="0">
                <a:latin typeface="Times New Roman"/>
                <a:ea typeface="Times New Roman"/>
              </a:rPr>
              <a:t> </a:t>
            </a:r>
          </a:p>
          <a:p>
            <a:endParaRPr lang="tr-TR" dirty="0"/>
          </a:p>
        </p:txBody>
      </p:sp>
    </p:spTree>
    <p:extLst>
      <p:ext uri="{BB962C8B-B14F-4D97-AF65-F5344CB8AC3E}">
        <p14:creationId xmlns:p14="http://schemas.microsoft.com/office/powerpoint/2010/main" val="685290696"/>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931224" cy="1282154"/>
          </a:xfrm>
        </p:spPr>
        <p:txBody>
          <a:bodyPr>
            <a:normAutofit/>
          </a:bodyPr>
          <a:lstStyle/>
          <a:p>
            <a:pPr marL="241300">
              <a:spcAft>
                <a:spcPts val="0"/>
              </a:spcAft>
            </a:pPr>
            <a:r>
              <a:rPr lang="tr-TR" sz="2400" b="1" dirty="0">
                <a:solidFill>
                  <a:srgbClr val="FF0000"/>
                </a:solidFill>
                <a:latin typeface="Times New Roman"/>
                <a:ea typeface="Times New Roman"/>
              </a:rPr>
              <a:t>6. Destek Eğitim Odası açmak için gerekli araç gereçleri temin etmek şart mıdır?</a:t>
            </a:r>
            <a:r>
              <a:rPr lang="tr-TR" sz="2400" dirty="0">
                <a:solidFill>
                  <a:srgbClr val="FF0000"/>
                </a:solidFill>
                <a:latin typeface="Times New Roman"/>
                <a:ea typeface="Times New Roman"/>
              </a:rPr>
              <a:t/>
            </a:r>
            <a:br>
              <a:rPr lang="tr-TR" sz="2400" dirty="0">
                <a:solidFill>
                  <a:srgbClr val="FF0000"/>
                </a:solidFill>
                <a:latin typeface="Times New Roman"/>
                <a:ea typeface="Times New Roman"/>
              </a:rPr>
            </a:br>
            <a:endParaRPr lang="tr-TR" sz="2400" dirty="0">
              <a:solidFill>
                <a:srgbClr val="FF0000"/>
              </a:solidFill>
            </a:endParaRPr>
          </a:p>
        </p:txBody>
      </p:sp>
      <p:sp>
        <p:nvSpPr>
          <p:cNvPr id="3" name="İçerik Yer Tutucusu 2"/>
          <p:cNvSpPr>
            <a:spLocks noGrp="1"/>
          </p:cNvSpPr>
          <p:nvPr>
            <p:ph idx="1"/>
          </p:nvPr>
        </p:nvSpPr>
        <p:spPr>
          <a:xfrm>
            <a:off x="457200" y="1268760"/>
            <a:ext cx="8003232" cy="5205192"/>
          </a:xfrm>
        </p:spPr>
        <p:txBody>
          <a:bodyPr>
            <a:normAutofit lnSpcReduction="10000"/>
          </a:bodyPr>
          <a:lstStyle/>
          <a:p>
            <a:pPr marR="12700" algn="just" hangingPunct="0">
              <a:lnSpc>
                <a:spcPct val="96000"/>
              </a:lnSpc>
              <a:spcAft>
                <a:spcPts val="0"/>
              </a:spcAft>
            </a:pPr>
            <a:r>
              <a:rPr lang="tr-TR" dirty="0">
                <a:latin typeface="Times New Roman"/>
                <a:ea typeface="Times New Roman"/>
              </a:rPr>
              <a:t>Destek Eğitim Odasında, öğrencilerin eğitim performansı ve ihtiyaçları, yetersizlik türüne uygun araç-gereç ve eğitim materyalleri bulunur. Öğrenci için hazırlanan Bireyselleştirilmiş Eğitim Planının (BEP) uygulanması için hangi araç-gereçlerin kullanılmasına ihtiyaç duyuluyorsa, Destek Eğitim Odasında bu araç gereçler kullanılmalıdır. Ancak, </a:t>
            </a:r>
            <a:endParaRPr lang="tr-TR" dirty="0" smtClean="0">
              <a:latin typeface="Times New Roman"/>
              <a:ea typeface="Times New Roman"/>
            </a:endParaRPr>
          </a:p>
          <a:p>
            <a:pPr marR="12700" algn="just" hangingPunct="0">
              <a:lnSpc>
                <a:spcPct val="96000"/>
              </a:lnSpc>
              <a:spcAft>
                <a:spcPts val="0"/>
              </a:spcAft>
            </a:pPr>
            <a:r>
              <a:rPr lang="tr-TR" sz="2800" b="1" i="1" dirty="0" err="1" smtClean="0">
                <a:latin typeface="Times New Roman"/>
                <a:ea typeface="Times New Roman"/>
              </a:rPr>
              <a:t>DestekEğitim</a:t>
            </a:r>
            <a:r>
              <a:rPr lang="tr-TR" sz="2800" b="1" i="1" dirty="0" smtClean="0">
                <a:latin typeface="Times New Roman"/>
                <a:ea typeface="Times New Roman"/>
              </a:rPr>
              <a:t> </a:t>
            </a:r>
            <a:r>
              <a:rPr lang="tr-TR" sz="2800" b="1" i="1" dirty="0">
                <a:latin typeface="Times New Roman"/>
                <a:ea typeface="Times New Roman"/>
              </a:rPr>
              <a:t>Odasının açılması ve eğitimin başlaması, araç-gereç bulunması şartına bağlanmamalıdır. </a:t>
            </a:r>
            <a:r>
              <a:rPr lang="tr-TR" dirty="0">
                <a:latin typeface="Times New Roman"/>
                <a:ea typeface="Times New Roman"/>
              </a:rPr>
              <a:t>Kritik olan nokta, (1) özel eğitim desteğine ihtiyacı olan öğrencinin, (2)</a:t>
            </a:r>
            <a:r>
              <a:rPr lang="tr-TR" sz="2800" b="1" i="1" dirty="0">
                <a:latin typeface="Times New Roman"/>
                <a:ea typeface="Times New Roman"/>
              </a:rPr>
              <a:t> </a:t>
            </a:r>
            <a:r>
              <a:rPr lang="tr-TR" dirty="0">
                <a:latin typeface="Times New Roman"/>
                <a:ea typeface="Times New Roman"/>
              </a:rPr>
              <a:t>özel eğitim desteği verecek öğretmenin ve (3) öğrenci için hazırlanmış olan </a:t>
            </a:r>
            <a:r>
              <a:rPr lang="tr-TR" dirty="0" err="1">
                <a:latin typeface="Times New Roman"/>
                <a:ea typeface="Times New Roman"/>
              </a:rPr>
              <a:t>BEP’in</a:t>
            </a:r>
            <a:r>
              <a:rPr lang="tr-TR" dirty="0">
                <a:latin typeface="Times New Roman"/>
                <a:ea typeface="Times New Roman"/>
              </a:rPr>
              <a:t> olmasıdır.</a:t>
            </a:r>
          </a:p>
          <a:p>
            <a:endParaRPr lang="tr-TR" dirty="0"/>
          </a:p>
        </p:txBody>
      </p:sp>
    </p:spTree>
    <p:extLst>
      <p:ext uri="{BB962C8B-B14F-4D97-AF65-F5344CB8AC3E}">
        <p14:creationId xmlns:p14="http://schemas.microsoft.com/office/powerpoint/2010/main" val="228038838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156982"/>
            <a:ext cx="8280920" cy="5303696"/>
          </a:xfrm>
          <a:prstGeom prst="rect">
            <a:avLst/>
          </a:prstGeom>
        </p:spPr>
        <p:txBody>
          <a:bodyPr wrap="square">
            <a:spAutoFit/>
          </a:bodyPr>
          <a:lstStyle/>
          <a:p>
            <a:pPr marL="241300">
              <a:spcAft>
                <a:spcPts val="0"/>
              </a:spcAft>
            </a:pPr>
            <a:endParaRPr lang="tr-TR" sz="2400" b="1" dirty="0" smtClean="0">
              <a:solidFill>
                <a:srgbClr val="FF0000"/>
              </a:solidFill>
              <a:effectLst/>
              <a:latin typeface="Times New Roman"/>
              <a:ea typeface="Times New Roman"/>
            </a:endParaRPr>
          </a:p>
          <a:p>
            <a:pPr marL="241300">
              <a:spcAft>
                <a:spcPts val="0"/>
              </a:spcAft>
            </a:pPr>
            <a:endParaRPr lang="tr-TR" sz="2400" b="1" dirty="0">
              <a:solidFill>
                <a:srgbClr val="FF0000"/>
              </a:solidFill>
              <a:latin typeface="Times New Roman"/>
              <a:ea typeface="Times New Roman"/>
            </a:endParaRPr>
          </a:p>
          <a:p>
            <a:pPr marL="241300">
              <a:spcAft>
                <a:spcPts val="0"/>
              </a:spcAft>
            </a:pPr>
            <a:r>
              <a:rPr lang="tr-TR" sz="2400" b="1" dirty="0" smtClean="0">
                <a:solidFill>
                  <a:srgbClr val="FF0000"/>
                </a:solidFill>
                <a:effectLst/>
                <a:latin typeface="Times New Roman"/>
                <a:ea typeface="Times New Roman"/>
              </a:rPr>
              <a:t>7. </a:t>
            </a:r>
            <a:r>
              <a:rPr lang="tr-TR" b="1" dirty="0" smtClean="0">
                <a:solidFill>
                  <a:srgbClr val="FF0000"/>
                </a:solidFill>
                <a:effectLst/>
                <a:latin typeface="Times New Roman"/>
                <a:ea typeface="Times New Roman"/>
              </a:rPr>
              <a:t>Destek Eğitim Odasında</a:t>
            </a:r>
            <a:r>
              <a:rPr lang="tr-TR" sz="2400" b="1" dirty="0" smtClean="0">
                <a:solidFill>
                  <a:srgbClr val="FF0000"/>
                </a:solidFill>
                <a:effectLst/>
                <a:latin typeface="Times New Roman"/>
                <a:ea typeface="Times New Roman"/>
              </a:rPr>
              <a:t> </a:t>
            </a:r>
            <a:r>
              <a:rPr lang="tr-TR" b="1" dirty="0" smtClean="0">
                <a:solidFill>
                  <a:srgbClr val="FF0000"/>
                </a:solidFill>
                <a:effectLst/>
                <a:latin typeface="Times New Roman"/>
                <a:ea typeface="Times New Roman"/>
              </a:rPr>
              <a:t>kimler eğitim görebilir?</a:t>
            </a:r>
            <a:endParaRPr lang="tr-TR" dirty="0" smtClean="0">
              <a:solidFill>
                <a:srgbClr val="FF0000"/>
              </a:solidFill>
              <a:effectLst/>
              <a:latin typeface="Times New Roman"/>
              <a:ea typeface="Times New Roman"/>
            </a:endParaRPr>
          </a:p>
          <a:p>
            <a:pPr>
              <a:lnSpc>
                <a:spcPts val="1555"/>
              </a:lnSpc>
              <a:spcAft>
                <a:spcPts val="0"/>
              </a:spcAft>
            </a:pPr>
            <a:r>
              <a:rPr lang="tr-TR" dirty="0" smtClean="0">
                <a:solidFill>
                  <a:srgbClr val="FF0000"/>
                </a:solidFill>
                <a:effectLst/>
                <a:latin typeface="Times New Roman"/>
                <a:ea typeface="Times New Roman"/>
              </a:rPr>
              <a:t> </a:t>
            </a:r>
          </a:p>
          <a:p>
            <a:pPr marL="12700" marR="12700" algn="just" hangingPunct="0">
              <a:lnSpc>
                <a:spcPct val="99000"/>
              </a:lnSpc>
              <a:spcAft>
                <a:spcPts val="0"/>
              </a:spcAft>
            </a:pPr>
            <a:r>
              <a:rPr lang="tr-TR" dirty="0" smtClean="0">
                <a:effectLst/>
                <a:latin typeface="Times New Roman"/>
                <a:ea typeface="Times New Roman"/>
              </a:rPr>
              <a:t>Destek Eğitim Odasında, okul ve kurumlarda, yetersizliği olmayan akranlarıyla birlikte aynı sınıfta eğitimlerine devam eden </a:t>
            </a:r>
            <a:r>
              <a:rPr lang="tr-TR" sz="2000" b="1" i="1" dirty="0" smtClean="0">
                <a:effectLst/>
                <a:latin typeface="Times New Roman"/>
                <a:ea typeface="Times New Roman"/>
              </a:rPr>
              <a:t>özel eğitime ihtiyacı olan öğrenciler ile özel</a:t>
            </a:r>
            <a:r>
              <a:rPr lang="tr-TR" dirty="0" smtClean="0">
                <a:effectLst/>
                <a:latin typeface="Times New Roman"/>
                <a:ea typeface="Times New Roman"/>
              </a:rPr>
              <a:t> </a:t>
            </a:r>
            <a:r>
              <a:rPr lang="tr-TR" sz="2000" b="1" i="1" dirty="0">
                <a:latin typeface="Times New Roman"/>
                <a:ea typeface="Times New Roman"/>
              </a:rPr>
              <a:t>yetenekli öğrenciler eğitim görebilir. İlgili öğrencilerin Rehberlik ve Araştırma Merkezlerince tanılanmış olması ve İl/İlçe Özel Eğitim Hizmetleri Kurul Kararının olması gerekir</a:t>
            </a:r>
          </a:p>
          <a:p>
            <a:pPr marL="12700" marR="12700" algn="just" hangingPunct="0">
              <a:lnSpc>
                <a:spcPct val="99000"/>
              </a:lnSpc>
              <a:spcAft>
                <a:spcPts val="0"/>
              </a:spcAft>
            </a:pPr>
            <a:r>
              <a:rPr lang="tr-TR" sz="2000" b="1" i="1" dirty="0">
                <a:latin typeface="Times New Roman"/>
                <a:ea typeface="Times New Roman"/>
              </a:rPr>
              <a:t> </a:t>
            </a:r>
          </a:p>
          <a:p>
            <a:pPr marL="12700" marR="12700" algn="just" hangingPunct="0">
              <a:lnSpc>
                <a:spcPct val="99000"/>
              </a:lnSpc>
              <a:spcAft>
                <a:spcPts val="0"/>
              </a:spcAft>
            </a:pPr>
            <a:endParaRPr lang="tr-TR" dirty="0" smtClean="0">
              <a:effectLst/>
              <a:latin typeface="Times New Roman"/>
              <a:ea typeface="Times New Roman"/>
            </a:endParaRPr>
          </a:p>
          <a:p>
            <a:pPr>
              <a:lnSpc>
                <a:spcPts val="575"/>
              </a:lnSpc>
              <a:spcAft>
                <a:spcPts val="0"/>
              </a:spcAft>
            </a:pPr>
            <a:r>
              <a:rPr lang="tr-TR" dirty="0" smtClean="0">
                <a:effectLst/>
                <a:latin typeface="Times New Roman"/>
                <a:ea typeface="Times New Roman"/>
              </a:rPr>
              <a:t> </a:t>
            </a:r>
          </a:p>
          <a:p>
            <a:pPr marL="228600">
              <a:spcAft>
                <a:spcPts val="0"/>
              </a:spcAft>
            </a:pPr>
            <a:r>
              <a:rPr lang="tr-TR" sz="2400" b="1" dirty="0" smtClean="0">
                <a:solidFill>
                  <a:srgbClr val="FF0000"/>
                </a:solidFill>
                <a:effectLst/>
                <a:latin typeface="Times New Roman"/>
                <a:ea typeface="Times New Roman"/>
              </a:rPr>
              <a:t>8. </a:t>
            </a:r>
            <a:r>
              <a:rPr lang="tr-TR" b="1" dirty="0" smtClean="0">
                <a:solidFill>
                  <a:srgbClr val="FF0000"/>
                </a:solidFill>
                <a:effectLst/>
                <a:latin typeface="Times New Roman"/>
                <a:ea typeface="Times New Roman"/>
              </a:rPr>
              <a:t>Destek Eğitim Odalarından yalnızca engelli öğrenciler mi yararlanır?</a:t>
            </a:r>
            <a:endParaRPr lang="tr-TR" dirty="0" smtClean="0">
              <a:solidFill>
                <a:srgbClr val="FF0000"/>
              </a:solidFill>
              <a:effectLst/>
              <a:latin typeface="Times New Roman"/>
              <a:ea typeface="Times New Roman"/>
            </a:endParaRPr>
          </a:p>
          <a:p>
            <a:pPr>
              <a:lnSpc>
                <a:spcPts val="1350"/>
              </a:lnSpc>
              <a:spcAft>
                <a:spcPts val="0"/>
              </a:spcAft>
            </a:pPr>
            <a:r>
              <a:rPr lang="tr-TR" dirty="0" smtClean="0">
                <a:effectLst/>
                <a:latin typeface="Times New Roman"/>
                <a:ea typeface="Times New Roman"/>
              </a:rPr>
              <a:t> </a:t>
            </a:r>
          </a:p>
          <a:p>
            <a:pPr algn="just">
              <a:spcAft>
                <a:spcPts val="0"/>
              </a:spcAft>
            </a:pPr>
            <a:r>
              <a:rPr lang="tr-TR" dirty="0" smtClean="0">
                <a:effectLst/>
                <a:latin typeface="Times New Roman"/>
                <a:ea typeface="Times New Roman"/>
              </a:rPr>
              <a:t>Hayır.  Destek  Eğitim  Odasında  yalnızca  engelli  öğrenciler  yararlanmaz.  </a:t>
            </a:r>
            <a:r>
              <a:rPr lang="tr-TR" sz="2000" b="1" i="1" dirty="0" smtClean="0">
                <a:effectLst/>
                <a:latin typeface="Times New Roman"/>
                <a:ea typeface="Times New Roman"/>
              </a:rPr>
              <a:t>Özel </a:t>
            </a:r>
            <a:r>
              <a:rPr lang="tr-TR" sz="2000" b="1" i="1" dirty="0">
                <a:latin typeface="Times New Roman"/>
                <a:ea typeface="Times New Roman"/>
              </a:rPr>
              <a:t>yetenekli (üstün yetenekli/üstün zekâlı) öğrenciler de Destek Eğitim Odasından yararlanırlar.</a:t>
            </a:r>
          </a:p>
          <a:p>
            <a:pPr algn="just">
              <a:spcAft>
                <a:spcPts val="0"/>
              </a:spcAft>
            </a:pPr>
            <a:endParaRPr lang="tr-TR" dirty="0" smtClean="0">
              <a:effectLst/>
              <a:latin typeface="Times New Roman"/>
              <a:ea typeface="Times New Roman"/>
            </a:endParaRPr>
          </a:p>
          <a:p>
            <a:pPr algn="just">
              <a:lnSpc>
                <a:spcPts val="5"/>
              </a:lnSpc>
              <a:spcAft>
                <a:spcPts val="0"/>
              </a:spcAft>
            </a:pPr>
            <a:r>
              <a:rPr lang="tr-TR" dirty="0" smtClean="0">
                <a:effectLst/>
                <a:latin typeface="Times New Roman"/>
                <a:ea typeface="Times New Roman"/>
              </a:rPr>
              <a:t> </a:t>
            </a:r>
          </a:p>
        </p:txBody>
      </p:sp>
    </p:spTree>
    <p:extLst>
      <p:ext uri="{BB962C8B-B14F-4D97-AF65-F5344CB8AC3E}">
        <p14:creationId xmlns:p14="http://schemas.microsoft.com/office/powerpoint/2010/main" val="2134215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243408"/>
            <a:ext cx="8640960" cy="8421216"/>
          </a:xfrm>
          <a:prstGeom prst="rect">
            <a:avLst/>
          </a:prstGeom>
        </p:spPr>
        <p:txBody>
          <a:bodyPr wrap="square">
            <a:spAutoFit/>
          </a:bodyPr>
          <a:lstStyle/>
          <a:p>
            <a:pPr marL="228600">
              <a:spcAft>
                <a:spcPts val="0"/>
              </a:spcAft>
            </a:pPr>
            <a:endParaRPr lang="tr-TR" sz="2400" b="1" dirty="0" smtClean="0">
              <a:solidFill>
                <a:srgbClr val="943634"/>
              </a:solidFill>
              <a:effectLst/>
              <a:latin typeface="Times New Roman"/>
              <a:ea typeface="Times New Roman"/>
            </a:endParaRPr>
          </a:p>
          <a:p>
            <a:pPr marL="228600">
              <a:spcAft>
                <a:spcPts val="0"/>
              </a:spcAft>
            </a:pPr>
            <a:endParaRPr lang="tr-TR" sz="2400" b="1" dirty="0">
              <a:solidFill>
                <a:srgbClr val="943634"/>
              </a:solidFill>
              <a:latin typeface="Times New Roman"/>
              <a:ea typeface="Times New Roman"/>
            </a:endParaRPr>
          </a:p>
          <a:p>
            <a:pPr marL="228600">
              <a:spcAft>
                <a:spcPts val="0"/>
              </a:spcAft>
            </a:pPr>
            <a:endParaRPr lang="tr-TR" sz="2400" b="1" dirty="0" smtClean="0">
              <a:solidFill>
                <a:srgbClr val="FF0000"/>
              </a:solidFill>
              <a:effectLst/>
              <a:latin typeface="Times New Roman"/>
              <a:ea typeface="Times New Roman"/>
            </a:endParaRPr>
          </a:p>
          <a:p>
            <a:pPr marL="228600">
              <a:spcAft>
                <a:spcPts val="0"/>
              </a:spcAft>
            </a:pPr>
            <a:r>
              <a:rPr lang="tr-TR" sz="2400" b="1" dirty="0" smtClean="0">
                <a:solidFill>
                  <a:srgbClr val="FF0000"/>
                </a:solidFill>
                <a:effectLst/>
                <a:latin typeface="Times New Roman"/>
                <a:ea typeface="Times New Roman"/>
              </a:rPr>
              <a:t>9. </a:t>
            </a:r>
            <a:r>
              <a:rPr lang="tr-TR" b="1" dirty="0" smtClean="0">
                <a:solidFill>
                  <a:srgbClr val="FF0000"/>
                </a:solidFill>
                <a:effectLst/>
                <a:latin typeface="Times New Roman"/>
                <a:ea typeface="Times New Roman"/>
              </a:rPr>
              <a:t>Destek Eğitim Odasında</a:t>
            </a:r>
            <a:r>
              <a:rPr lang="tr-TR" sz="2400" b="1" dirty="0" smtClean="0">
                <a:solidFill>
                  <a:srgbClr val="FF0000"/>
                </a:solidFill>
                <a:effectLst/>
                <a:latin typeface="Times New Roman"/>
                <a:ea typeface="Times New Roman"/>
              </a:rPr>
              <a:t> </a:t>
            </a:r>
            <a:r>
              <a:rPr lang="tr-TR" b="1" dirty="0" smtClean="0">
                <a:solidFill>
                  <a:srgbClr val="FF0000"/>
                </a:solidFill>
                <a:effectLst/>
                <a:latin typeface="Times New Roman"/>
                <a:ea typeface="Times New Roman"/>
              </a:rPr>
              <a:t>hangi öğrencilerin ders alacağı nasıl belirlenir?</a:t>
            </a:r>
            <a:endParaRPr lang="tr-TR" dirty="0" smtClean="0">
              <a:solidFill>
                <a:srgbClr val="FF0000"/>
              </a:solidFill>
              <a:effectLst/>
              <a:latin typeface="Times New Roman"/>
              <a:ea typeface="Times New Roman"/>
            </a:endParaRPr>
          </a:p>
          <a:p>
            <a:pPr>
              <a:lnSpc>
                <a:spcPts val="1570"/>
              </a:lnSpc>
              <a:spcAft>
                <a:spcPts val="0"/>
              </a:spcAft>
            </a:pPr>
            <a:r>
              <a:rPr lang="tr-TR" dirty="0" smtClean="0">
                <a:effectLst/>
                <a:latin typeface="Times New Roman"/>
                <a:ea typeface="Times New Roman"/>
              </a:rPr>
              <a:t> </a:t>
            </a:r>
          </a:p>
          <a:p>
            <a:pPr marR="12700" algn="just" hangingPunct="0">
              <a:lnSpc>
                <a:spcPct val="97000"/>
              </a:lnSpc>
              <a:spcAft>
                <a:spcPts val="0"/>
              </a:spcAft>
            </a:pPr>
            <a:r>
              <a:rPr lang="tr-TR" dirty="0" smtClean="0">
                <a:effectLst/>
                <a:latin typeface="Times New Roman"/>
                <a:ea typeface="Times New Roman"/>
              </a:rPr>
              <a:t>Destek Eğitim Odasında eğitim alacak öğrencilerin, öncelikle Rehberlik ve Araştırma Merkezlerince tanılanmış olması ve İl/İlçe Özel Eğitim Hizmetleri Kurul Kararının olması gerekir. Sonra, ilgili öğrenciler </a:t>
            </a:r>
            <a:r>
              <a:rPr lang="tr-TR" sz="2000" b="1" i="1" dirty="0" smtClean="0">
                <a:effectLst/>
                <a:latin typeface="Times New Roman"/>
                <a:ea typeface="Times New Roman"/>
              </a:rPr>
              <a:t>BEP Geliştirme Biriminin önerileri doğrultusunda</a:t>
            </a:r>
            <a:r>
              <a:rPr lang="tr-TR" dirty="0" smtClean="0">
                <a:effectLst/>
                <a:latin typeface="Times New Roman"/>
                <a:ea typeface="Times New Roman"/>
              </a:rPr>
              <a:t> </a:t>
            </a:r>
            <a:r>
              <a:rPr lang="tr-TR" sz="2000" b="1" i="1" dirty="0" smtClean="0">
                <a:effectLst/>
                <a:latin typeface="Times New Roman"/>
                <a:ea typeface="Times New Roman"/>
              </a:rPr>
              <a:t>okulun Rehberlik ve Danışma Hizmetleri Yürütme Komisyonunca belirlenir. </a:t>
            </a:r>
            <a:r>
              <a:rPr lang="tr-TR" dirty="0" smtClean="0">
                <a:effectLst/>
                <a:latin typeface="Times New Roman"/>
                <a:ea typeface="Times New Roman"/>
              </a:rPr>
              <a:t>Bu</a:t>
            </a:r>
            <a:r>
              <a:rPr lang="tr-TR" sz="2000" b="1" i="1" dirty="0" smtClean="0">
                <a:effectLst/>
                <a:latin typeface="Times New Roman"/>
                <a:ea typeface="Times New Roman"/>
              </a:rPr>
              <a:t> </a:t>
            </a:r>
            <a:r>
              <a:rPr lang="tr-TR" dirty="0" smtClean="0">
                <a:effectLst/>
                <a:latin typeface="Times New Roman"/>
                <a:ea typeface="Times New Roman"/>
              </a:rPr>
              <a:t>belirlemede, öğrencilerin öncelikli ihtiyaçları göz önünde bulundurulur.</a:t>
            </a:r>
          </a:p>
          <a:p>
            <a:pPr>
              <a:lnSpc>
                <a:spcPts val="1885"/>
              </a:lnSpc>
              <a:spcAft>
                <a:spcPts val="0"/>
              </a:spcAft>
            </a:pPr>
            <a:r>
              <a:rPr lang="tr-TR" dirty="0" smtClean="0">
                <a:effectLst/>
                <a:latin typeface="Times New Roman"/>
                <a:ea typeface="Times New Roman"/>
              </a:rPr>
              <a:t> </a:t>
            </a:r>
          </a:p>
          <a:p>
            <a:pPr marL="457200" marR="12700" indent="-228600" hangingPunct="0">
              <a:lnSpc>
                <a:spcPct val="75000"/>
              </a:lnSpc>
              <a:spcAft>
                <a:spcPts val="0"/>
              </a:spcAft>
            </a:pPr>
            <a:r>
              <a:rPr lang="tr-TR" sz="2400" b="1" dirty="0" smtClean="0">
                <a:solidFill>
                  <a:srgbClr val="FF0000"/>
                </a:solidFill>
                <a:effectLst/>
                <a:latin typeface="Times New Roman"/>
                <a:ea typeface="Times New Roman"/>
              </a:rPr>
              <a:t>10. </a:t>
            </a:r>
            <a:r>
              <a:rPr lang="tr-TR" b="1" dirty="0" smtClean="0">
                <a:solidFill>
                  <a:srgbClr val="FF0000"/>
                </a:solidFill>
                <a:effectLst/>
                <a:latin typeface="Times New Roman"/>
                <a:ea typeface="Times New Roman"/>
              </a:rPr>
              <a:t>Öğrencinin Destek Eğitim Odasında hangi derslerden destek alacağı nasıl</a:t>
            </a:r>
            <a:r>
              <a:rPr lang="tr-TR" sz="2400" b="1" dirty="0" smtClean="0">
                <a:solidFill>
                  <a:srgbClr val="FF0000"/>
                </a:solidFill>
                <a:effectLst/>
                <a:latin typeface="Times New Roman"/>
                <a:ea typeface="Times New Roman"/>
              </a:rPr>
              <a:t> </a:t>
            </a:r>
            <a:r>
              <a:rPr lang="tr-TR" b="1" dirty="0" smtClean="0">
                <a:solidFill>
                  <a:srgbClr val="FF0000"/>
                </a:solidFill>
                <a:effectLst/>
                <a:latin typeface="Times New Roman"/>
                <a:ea typeface="Times New Roman"/>
              </a:rPr>
              <a:t>belirlenir?</a:t>
            </a:r>
            <a:endParaRPr lang="tr-TR" dirty="0" smtClean="0">
              <a:solidFill>
                <a:srgbClr val="FF0000"/>
              </a:solidFill>
              <a:effectLst/>
              <a:latin typeface="Times New Roman"/>
              <a:ea typeface="Times New Roman"/>
            </a:endParaRPr>
          </a:p>
          <a:p>
            <a:pPr>
              <a:lnSpc>
                <a:spcPts val="1455"/>
              </a:lnSpc>
              <a:spcAft>
                <a:spcPts val="0"/>
              </a:spcAft>
            </a:pPr>
            <a:r>
              <a:rPr lang="tr-TR" dirty="0" smtClean="0">
                <a:effectLst/>
                <a:latin typeface="Times New Roman"/>
                <a:ea typeface="Times New Roman"/>
              </a:rPr>
              <a:t> </a:t>
            </a:r>
          </a:p>
          <a:p>
            <a:pPr algn="just">
              <a:lnSpc>
                <a:spcPct val="99000"/>
              </a:lnSpc>
              <a:spcAft>
                <a:spcPts val="0"/>
              </a:spcAft>
            </a:pPr>
            <a:r>
              <a:rPr lang="tr-TR" dirty="0" smtClean="0">
                <a:effectLst/>
                <a:latin typeface="Times New Roman"/>
                <a:ea typeface="Times New Roman"/>
              </a:rPr>
              <a:t>Öğrencinin  Destek  Eğitim  Odasında  hangi  derslerden  destek  alacağı,  </a:t>
            </a:r>
            <a:r>
              <a:rPr lang="tr-TR" sz="2000" b="1" i="1" dirty="0" smtClean="0">
                <a:effectLst/>
                <a:latin typeface="Times New Roman"/>
                <a:ea typeface="Times New Roman"/>
              </a:rPr>
              <a:t>BEP  </a:t>
            </a:r>
            <a:r>
              <a:rPr lang="tr-TR" sz="2000" b="1" i="1" dirty="0">
                <a:latin typeface="Times New Roman"/>
                <a:ea typeface="Times New Roman"/>
              </a:rPr>
              <a:t>Geliştirme Biriminin önerileri doğrultusunda okulun Rehberlik ve Danışma Hizmetleri Yürütme Komisyonunca belirlenir. Derslerin belirlenmesinde, öğrencinin öncelikli ihtiyaçları göz önünde bulundurulur.</a:t>
            </a:r>
          </a:p>
          <a:p>
            <a:pPr algn="just">
              <a:lnSpc>
                <a:spcPct val="99000"/>
              </a:lnSpc>
              <a:spcAft>
                <a:spcPts val="0"/>
              </a:spcAft>
            </a:pPr>
            <a:r>
              <a:rPr lang="tr-TR" sz="2000" b="1" i="1" dirty="0">
                <a:latin typeface="Times New Roman"/>
                <a:ea typeface="Times New Roman"/>
              </a:rPr>
              <a:t> </a:t>
            </a:r>
          </a:p>
          <a:p>
            <a:pPr>
              <a:lnSpc>
                <a:spcPct val="99000"/>
              </a:lnSpc>
              <a:spcAft>
                <a:spcPts val="0"/>
              </a:spcAft>
            </a:pPr>
            <a:endParaRPr lang="tr-TR" dirty="0" smtClean="0">
              <a:effectLst/>
              <a:latin typeface="Times New Roman"/>
              <a:ea typeface="Times New Roman"/>
            </a:endParaRPr>
          </a:p>
          <a:p>
            <a:pPr>
              <a:lnSpc>
                <a:spcPts val="360"/>
              </a:lnSpc>
              <a:spcAft>
                <a:spcPts val="0"/>
              </a:spcAft>
            </a:pPr>
            <a:endParaRPr lang="tr-TR" dirty="0" smtClean="0">
              <a:effectLst/>
              <a:latin typeface="Times New Roman"/>
              <a:ea typeface="Times New Roman"/>
            </a:endParaRPr>
          </a:p>
          <a:p>
            <a:pPr>
              <a:lnSpc>
                <a:spcPts val="360"/>
              </a:lnSpc>
              <a:spcAft>
                <a:spcPts val="0"/>
              </a:spcAft>
            </a:pPr>
            <a:r>
              <a:rPr lang="tr-TR" dirty="0" smtClean="0">
                <a:effectLst/>
                <a:latin typeface="Times New Roman"/>
                <a:ea typeface="Times New Roman"/>
              </a:rPr>
              <a:t> </a:t>
            </a:r>
          </a:p>
          <a:p>
            <a:pPr marL="228600">
              <a:spcAft>
                <a:spcPts val="0"/>
              </a:spcAft>
            </a:pPr>
            <a:endParaRPr lang="tr-TR" sz="2400" b="1" dirty="0" smtClean="0">
              <a:solidFill>
                <a:srgbClr val="943634"/>
              </a:solidFill>
              <a:effectLst/>
              <a:latin typeface="Times New Roman"/>
              <a:ea typeface="Times New Roman"/>
            </a:endParaRPr>
          </a:p>
          <a:p>
            <a:pPr marL="228600">
              <a:spcAft>
                <a:spcPts val="0"/>
              </a:spcAft>
            </a:pPr>
            <a:endParaRPr lang="tr-TR" sz="2400" b="1" dirty="0">
              <a:solidFill>
                <a:srgbClr val="943634"/>
              </a:solidFill>
              <a:latin typeface="Times New Roman"/>
              <a:ea typeface="Times New Roman"/>
            </a:endParaRPr>
          </a:p>
          <a:p>
            <a:pPr marL="228600">
              <a:spcAft>
                <a:spcPts val="0"/>
              </a:spcAft>
            </a:pPr>
            <a:endParaRPr lang="tr-TR" sz="2400" b="1" dirty="0" smtClean="0">
              <a:solidFill>
                <a:srgbClr val="943634"/>
              </a:solidFill>
              <a:effectLst/>
              <a:latin typeface="Times New Roman"/>
              <a:ea typeface="Times New Roman"/>
            </a:endParaRPr>
          </a:p>
          <a:p>
            <a:pPr marL="228600">
              <a:spcAft>
                <a:spcPts val="0"/>
              </a:spcAft>
            </a:pPr>
            <a:endParaRPr lang="tr-TR" sz="2400" b="1" dirty="0">
              <a:solidFill>
                <a:srgbClr val="943634"/>
              </a:solidFill>
              <a:latin typeface="Times New Roman"/>
              <a:ea typeface="Times New Roman"/>
            </a:endParaRPr>
          </a:p>
          <a:p>
            <a:pPr marL="228600">
              <a:spcAft>
                <a:spcPts val="0"/>
              </a:spcAft>
            </a:pPr>
            <a:endParaRPr lang="tr-TR" sz="2400" b="1" dirty="0" smtClean="0">
              <a:solidFill>
                <a:srgbClr val="943634"/>
              </a:solidFill>
              <a:effectLst/>
              <a:latin typeface="Times New Roman"/>
              <a:ea typeface="Times New Roman"/>
            </a:endParaRPr>
          </a:p>
          <a:p>
            <a:pPr marL="228600">
              <a:spcAft>
                <a:spcPts val="0"/>
              </a:spcAft>
            </a:pPr>
            <a:endParaRPr lang="tr-TR" dirty="0">
              <a:effectLst/>
              <a:latin typeface="Times New Roman"/>
              <a:ea typeface="Times New Roman"/>
            </a:endParaRPr>
          </a:p>
        </p:txBody>
      </p:sp>
    </p:spTree>
    <p:extLst>
      <p:ext uri="{BB962C8B-B14F-4D97-AF65-F5344CB8AC3E}">
        <p14:creationId xmlns:p14="http://schemas.microsoft.com/office/powerpoint/2010/main" val="316675462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Özel 2">
      <a:dk1>
        <a:sysClr val="windowText" lastClr="000000"/>
      </a:dk1>
      <a:lt1>
        <a:sysClr val="window" lastClr="FFFFFF"/>
      </a:lt1>
      <a:dk2>
        <a:srgbClr val="04617B"/>
      </a:dk2>
      <a:lt2>
        <a:srgbClr val="DBF5F9"/>
      </a:lt2>
      <a:accent1>
        <a:srgbClr val="0F6FC6"/>
      </a:accent1>
      <a:accent2>
        <a:srgbClr val="009DD9"/>
      </a:accent2>
      <a:accent3>
        <a:srgbClr val="00B0F0"/>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TotalTime>
  <Words>1053</Words>
  <Application>Microsoft Office PowerPoint</Application>
  <PresentationFormat>Ekran Gösterisi (4:3)</PresentationFormat>
  <Paragraphs>192</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Akış</vt:lpstr>
      <vt:lpstr>                      KARAMAN REHBERLİK VE ARAŞTIRMA MERKEZİ  </vt:lpstr>
      <vt:lpstr>PowerPoint Sunusu</vt:lpstr>
      <vt:lpstr>1. Destek Eğitim Odası nedir? </vt:lpstr>
      <vt:lpstr>PowerPoint Sunusu</vt:lpstr>
      <vt:lpstr>  </vt:lpstr>
      <vt:lpstr>4. Okulda ya da kurumda birden fazla Destek Eğitim Odası açılabilir mi? </vt:lpstr>
      <vt:lpstr>6. Destek Eğitim Odası açmak için gerekli araç gereçleri temin etmek şart mıdır?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ODASI </dc:title>
  <dc:creator>YAŞAR</dc:creator>
  <cp:lastModifiedBy>Windows User</cp:lastModifiedBy>
  <cp:revision>26</cp:revision>
  <dcterms:created xsi:type="dcterms:W3CDTF">2015-03-16T18:22:11Z</dcterms:created>
  <dcterms:modified xsi:type="dcterms:W3CDTF">2015-08-20T13:15:34Z</dcterms:modified>
</cp:coreProperties>
</file>