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D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22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8.3.2015</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8.3.2015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8.3.2015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8.3.2015</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8.3.2015</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8.3.2015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8.3.2015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8.3.2015</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8.3.2015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8.3.2015</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8.3.2015</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8.3.2015</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000232" y="1571612"/>
            <a:ext cx="6172200" cy="1179982"/>
          </a:xfrm>
        </p:spPr>
        <p:txBody>
          <a:bodyPr>
            <a:normAutofit/>
          </a:bodyPr>
          <a:lstStyle/>
          <a:p>
            <a:pPr algn="ctr"/>
            <a:r>
              <a:rPr lang="tr-TR" sz="6600" dirty="0" smtClean="0">
                <a:solidFill>
                  <a:srgbClr val="7030A0"/>
                </a:solidFill>
                <a:latin typeface="Harrington" pitchFamily="82" charset="0"/>
              </a:rPr>
              <a:t>SINAV KAYGISI</a:t>
            </a:r>
            <a:endParaRPr lang="tr-TR" sz="6600" dirty="0">
              <a:solidFill>
                <a:srgbClr val="7030A0"/>
              </a:solidFill>
              <a:latin typeface="Harrington" pitchFamily="82" charset="0"/>
            </a:endParaRPr>
          </a:p>
        </p:txBody>
      </p:sp>
      <p:pic>
        <p:nvPicPr>
          <p:cNvPr id="1026" name="Picture 2" descr="C:\Documents and Settings\user\Desktop\sinav-kaygisi.gif"/>
          <p:cNvPicPr>
            <a:picLocks noChangeAspect="1" noChangeArrowheads="1"/>
          </p:cNvPicPr>
          <p:nvPr/>
        </p:nvPicPr>
        <p:blipFill>
          <a:blip r:embed="rId2"/>
          <a:srcRect/>
          <a:stretch>
            <a:fillRect/>
          </a:stretch>
        </p:blipFill>
        <p:spPr bwMode="auto">
          <a:xfrm>
            <a:off x="3286116" y="3357562"/>
            <a:ext cx="3805240" cy="18573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620688"/>
            <a:ext cx="8229600" cy="5475312"/>
          </a:xfrm>
        </p:spPr>
        <p:txBody>
          <a:bodyPr/>
          <a:lstStyle/>
          <a:p>
            <a:pPr>
              <a:buNone/>
            </a:pPr>
            <a:r>
              <a:rPr lang="tr-TR" sz="2800" dirty="0" smtClean="0"/>
              <a:t>   </a:t>
            </a:r>
            <a:r>
              <a:rPr lang="tr-TR" sz="2800" dirty="0" smtClean="0">
                <a:latin typeface="Curlz MT" pitchFamily="82" charset="0"/>
              </a:rPr>
              <a:t> </a:t>
            </a:r>
            <a:r>
              <a:rPr lang="tr-TR" sz="3200" b="1" dirty="0" smtClean="0">
                <a:latin typeface="Curlz MT" pitchFamily="82" charset="0"/>
              </a:rPr>
              <a:t>Aslında Kaygı Normal ve Gerekli Bir Duygudur</a:t>
            </a:r>
          </a:p>
          <a:p>
            <a:pPr>
              <a:buNone/>
            </a:pPr>
            <a:endParaRPr lang="tr-TR" sz="2800" dirty="0" smtClean="0"/>
          </a:p>
          <a:p>
            <a:pPr>
              <a:buNone/>
            </a:pPr>
            <a:r>
              <a:rPr lang="tr-TR" sz="2400" dirty="0" smtClean="0"/>
              <a:t>Her duygu gibi “kaygı” da kişinin yaşamında önem taşır ve gereklidir. Orta düzeyde bir kaygı kişiye enerji verir, onu motive eder.</a:t>
            </a:r>
          </a:p>
          <a:p>
            <a:pPr>
              <a:buNone/>
            </a:pPr>
            <a:endParaRPr lang="tr-TR" dirty="0"/>
          </a:p>
        </p:txBody>
      </p:sp>
      <p:pic>
        <p:nvPicPr>
          <p:cNvPr id="4" name="Picture 4" descr="cocuk_ve_dev_adam"/>
          <p:cNvPicPr>
            <a:picLocks noChangeAspect="1" noChangeArrowheads="1"/>
          </p:cNvPicPr>
          <p:nvPr/>
        </p:nvPicPr>
        <p:blipFill>
          <a:blip r:embed="rId2" cstate="print"/>
          <a:srcRect/>
          <a:stretch>
            <a:fillRect/>
          </a:stretch>
        </p:blipFill>
        <p:spPr bwMode="auto">
          <a:xfrm>
            <a:off x="2843808" y="2852936"/>
            <a:ext cx="3201988" cy="3657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476672"/>
            <a:ext cx="8229600" cy="5619328"/>
          </a:xfrm>
        </p:spPr>
        <p:txBody>
          <a:bodyPr/>
          <a:lstStyle/>
          <a:p>
            <a:pPr>
              <a:buNone/>
            </a:pPr>
            <a:r>
              <a:rPr lang="tr-TR" sz="3200" dirty="0" smtClean="0">
                <a:solidFill>
                  <a:srgbClr val="7030A0"/>
                </a:solidFill>
                <a:latin typeface="Harlow Solid Italic" pitchFamily="82" charset="0"/>
              </a:rPr>
              <a:t>Amaç; kaygıyı tümüyle ortadan</a:t>
            </a:r>
          </a:p>
          <a:p>
            <a:pPr>
              <a:buNone/>
            </a:pPr>
            <a:r>
              <a:rPr lang="tr-TR" sz="3200" dirty="0" smtClean="0">
                <a:solidFill>
                  <a:srgbClr val="7030A0"/>
                </a:solidFill>
                <a:latin typeface="Harlow Solid Italic" pitchFamily="82" charset="0"/>
              </a:rPr>
              <a:t> kaldırmak değil, </a:t>
            </a:r>
          </a:p>
          <a:p>
            <a:pPr>
              <a:buNone/>
            </a:pPr>
            <a:endParaRPr lang="tr-TR" dirty="0"/>
          </a:p>
        </p:txBody>
      </p:sp>
      <p:pic>
        <p:nvPicPr>
          <p:cNvPr id="4" name="Picture 4" descr="34t48b4"/>
          <p:cNvPicPr>
            <a:picLocks noChangeAspect="1" noChangeArrowheads="1"/>
          </p:cNvPicPr>
          <p:nvPr/>
        </p:nvPicPr>
        <p:blipFill>
          <a:blip r:embed="rId2" cstate="print"/>
          <a:srcRect/>
          <a:stretch>
            <a:fillRect/>
          </a:stretch>
        </p:blipFill>
        <p:spPr bwMode="auto">
          <a:xfrm>
            <a:off x="5868144" y="260648"/>
            <a:ext cx="2082800" cy="2592288"/>
          </a:xfrm>
          <a:prstGeom prst="rect">
            <a:avLst/>
          </a:prstGeom>
          <a:noFill/>
        </p:spPr>
      </p:pic>
      <p:pic>
        <p:nvPicPr>
          <p:cNvPr id="5" name="Picture 7" descr="r6"/>
          <p:cNvPicPr>
            <a:picLocks noChangeAspect="1" noChangeArrowheads="1"/>
          </p:cNvPicPr>
          <p:nvPr/>
        </p:nvPicPr>
        <p:blipFill>
          <a:blip r:embed="rId3" cstate="print"/>
          <a:srcRect/>
          <a:stretch>
            <a:fillRect/>
          </a:stretch>
        </p:blipFill>
        <p:spPr bwMode="auto">
          <a:xfrm>
            <a:off x="395536" y="3140968"/>
            <a:ext cx="3505200" cy="2857500"/>
          </a:xfrm>
          <a:prstGeom prst="rect">
            <a:avLst/>
          </a:prstGeom>
          <a:noFill/>
        </p:spPr>
      </p:pic>
      <p:sp>
        <p:nvSpPr>
          <p:cNvPr id="6" name="5 Dikdörtgen"/>
          <p:cNvSpPr/>
          <p:nvPr/>
        </p:nvSpPr>
        <p:spPr>
          <a:xfrm>
            <a:off x="3923928" y="3501008"/>
            <a:ext cx="4572000" cy="2308324"/>
          </a:xfrm>
          <a:prstGeom prst="rect">
            <a:avLst/>
          </a:prstGeom>
        </p:spPr>
        <p:txBody>
          <a:bodyPr wrap="square">
            <a:spAutoFit/>
          </a:bodyPr>
          <a:lstStyle/>
          <a:p>
            <a:pPr>
              <a:spcBef>
                <a:spcPct val="20000"/>
              </a:spcBef>
            </a:pPr>
            <a:r>
              <a:rPr lang="tr-TR" sz="3600" dirty="0" smtClean="0">
                <a:solidFill>
                  <a:srgbClr val="7030A0"/>
                </a:solidFill>
                <a:latin typeface="Harlow Solid Italic" pitchFamily="82" charset="0"/>
              </a:rPr>
              <a:t>Sınavlardaki başarımızı olumsuz etkilemeyecek bir düzeyde tutabilmektir.</a:t>
            </a:r>
            <a:endParaRPr lang="tr-TR" sz="3600" dirty="0">
              <a:solidFill>
                <a:srgbClr val="7030A0"/>
              </a:solidFill>
              <a:latin typeface="Harlow Solid Italic"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548680"/>
            <a:ext cx="8229600" cy="5547320"/>
          </a:xfrm>
        </p:spPr>
        <p:txBody>
          <a:bodyPr>
            <a:normAutofit/>
          </a:bodyPr>
          <a:lstStyle/>
          <a:p>
            <a:pPr>
              <a:buNone/>
            </a:pPr>
            <a:r>
              <a:rPr lang="tr-TR" sz="4000" dirty="0" smtClean="0">
                <a:latin typeface="Forte" pitchFamily="66" charset="0"/>
              </a:rPr>
              <a:t>		</a:t>
            </a:r>
          </a:p>
          <a:p>
            <a:pPr>
              <a:buNone/>
            </a:pPr>
            <a:r>
              <a:rPr lang="tr-TR" sz="4000" dirty="0" smtClean="0">
                <a:latin typeface="Forte" pitchFamily="66" charset="0"/>
              </a:rPr>
              <a:t>       NEDEN SINAV KAYGISI         	  YAŞIYORUMMMMM</a:t>
            </a:r>
            <a:endParaRPr lang="tr-TR" sz="4000" dirty="0">
              <a:latin typeface="Forte" pitchFamily="66" charset="0"/>
            </a:endParaRPr>
          </a:p>
        </p:txBody>
      </p:sp>
      <p:pic>
        <p:nvPicPr>
          <p:cNvPr id="2050" name="Picture 2" descr="C:\Users\user\Desktop\imagesCA2182RG.jpg"/>
          <p:cNvPicPr>
            <a:picLocks noChangeAspect="1" noChangeArrowheads="1"/>
          </p:cNvPicPr>
          <p:nvPr/>
        </p:nvPicPr>
        <p:blipFill>
          <a:blip r:embed="rId2" cstate="print"/>
          <a:srcRect/>
          <a:stretch>
            <a:fillRect/>
          </a:stretch>
        </p:blipFill>
        <p:spPr bwMode="auto">
          <a:xfrm>
            <a:off x="2339752" y="2757487"/>
            <a:ext cx="4176464" cy="340781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a:normAutofit fontScale="90000"/>
          </a:bodyPr>
          <a:lstStyle/>
          <a:p>
            <a:pPr algn="ctr"/>
            <a:r>
              <a:rPr lang="tr-TR" sz="4000" b="1" dirty="0" smtClean="0">
                <a:solidFill>
                  <a:srgbClr val="CC0000"/>
                </a:solidFill>
              </a:rPr>
              <a:t>    Neden </a:t>
            </a:r>
            <a:r>
              <a:rPr lang="tr-TR" sz="4000" b="1" dirty="0">
                <a:solidFill>
                  <a:srgbClr val="CC0000"/>
                </a:solidFill>
              </a:rPr>
              <a:t>Sınav Kaygısı Yaşıyorum?</a:t>
            </a:r>
          </a:p>
        </p:txBody>
      </p:sp>
      <p:sp>
        <p:nvSpPr>
          <p:cNvPr id="9219" name="Rectangle 3"/>
          <p:cNvSpPr>
            <a:spLocks noGrp="1" noChangeArrowheads="1"/>
          </p:cNvSpPr>
          <p:nvPr>
            <p:ph type="body" idx="1"/>
          </p:nvPr>
        </p:nvSpPr>
        <p:spPr/>
        <p:txBody>
          <a:bodyPr/>
          <a:lstStyle/>
          <a:p>
            <a:pPr>
              <a:buFontTx/>
              <a:buNone/>
            </a:pPr>
            <a:r>
              <a:rPr lang="tr-TR" dirty="0"/>
              <a:t> </a:t>
            </a:r>
          </a:p>
        </p:txBody>
      </p:sp>
      <p:sp>
        <p:nvSpPr>
          <p:cNvPr id="9220" name="Text Box 4"/>
          <p:cNvSpPr txBox="1">
            <a:spLocks noChangeArrowheads="1"/>
          </p:cNvSpPr>
          <p:nvPr/>
        </p:nvSpPr>
        <p:spPr bwMode="auto">
          <a:xfrm>
            <a:off x="228600" y="1524000"/>
            <a:ext cx="4572000" cy="954107"/>
          </a:xfrm>
          <a:prstGeom prst="rect">
            <a:avLst/>
          </a:prstGeom>
          <a:noFill/>
          <a:ln w="9525">
            <a:noFill/>
            <a:miter lim="800000"/>
            <a:headEnd/>
            <a:tailEnd/>
          </a:ln>
          <a:effectLst/>
        </p:spPr>
        <p:txBody>
          <a:bodyPr>
            <a:spAutoFit/>
          </a:bodyPr>
          <a:lstStyle/>
          <a:p>
            <a:pPr>
              <a:spcBef>
                <a:spcPct val="50000"/>
              </a:spcBef>
            </a:pPr>
            <a:r>
              <a:rPr lang="tr-TR" sz="2800" b="1" dirty="0">
                <a:solidFill>
                  <a:schemeClr val="accent1"/>
                </a:solidFill>
                <a:latin typeface="Chiller" pitchFamily="82" charset="0"/>
              </a:rPr>
              <a:t>1-Olaylara Bakış Açısı yani Kafamızdaki Düşünceler</a:t>
            </a:r>
          </a:p>
        </p:txBody>
      </p:sp>
      <p:sp>
        <p:nvSpPr>
          <p:cNvPr id="9221" name="Text Box 5"/>
          <p:cNvSpPr txBox="1">
            <a:spLocks noChangeArrowheads="1"/>
          </p:cNvSpPr>
          <p:nvPr/>
        </p:nvSpPr>
        <p:spPr bwMode="auto">
          <a:xfrm>
            <a:off x="4953000" y="2667000"/>
            <a:ext cx="3810000" cy="954107"/>
          </a:xfrm>
          <a:prstGeom prst="rect">
            <a:avLst/>
          </a:prstGeom>
          <a:noFill/>
          <a:ln w="9525">
            <a:noFill/>
            <a:miter lim="800000"/>
            <a:headEnd/>
            <a:tailEnd/>
          </a:ln>
          <a:effectLst/>
        </p:spPr>
        <p:txBody>
          <a:bodyPr>
            <a:spAutoFit/>
          </a:bodyPr>
          <a:lstStyle/>
          <a:p>
            <a:pPr>
              <a:spcBef>
                <a:spcPct val="50000"/>
              </a:spcBef>
            </a:pPr>
            <a:r>
              <a:rPr lang="tr-TR" sz="2800" b="1" dirty="0">
                <a:solidFill>
                  <a:srgbClr val="990000"/>
                </a:solidFill>
                <a:latin typeface="Chiller" pitchFamily="82" charset="0"/>
              </a:rPr>
              <a:t>2-Sınava Yeterince Hazırlanmamak</a:t>
            </a:r>
            <a:r>
              <a:rPr lang="tr-TR" sz="2800" dirty="0">
                <a:solidFill>
                  <a:srgbClr val="990000"/>
                </a:solidFill>
                <a:latin typeface="Chiller" pitchFamily="82" charset="0"/>
              </a:rPr>
              <a:t>, </a:t>
            </a:r>
          </a:p>
        </p:txBody>
      </p:sp>
      <p:pic>
        <p:nvPicPr>
          <p:cNvPr id="9222" name="Picture 6" descr="3173"/>
          <p:cNvPicPr>
            <a:picLocks noChangeAspect="1" noChangeArrowheads="1"/>
          </p:cNvPicPr>
          <p:nvPr/>
        </p:nvPicPr>
        <p:blipFill>
          <a:blip r:embed="rId2" cstate="print"/>
          <a:srcRect/>
          <a:stretch>
            <a:fillRect/>
          </a:stretch>
        </p:blipFill>
        <p:spPr bwMode="auto">
          <a:xfrm>
            <a:off x="4788024" y="3581400"/>
            <a:ext cx="3974976" cy="2527300"/>
          </a:xfrm>
          <a:prstGeom prst="rect">
            <a:avLst/>
          </a:prstGeom>
          <a:noFill/>
        </p:spPr>
      </p:pic>
      <p:pic>
        <p:nvPicPr>
          <p:cNvPr id="9223" name="Picture 7" descr="rehberlik"/>
          <p:cNvPicPr>
            <a:picLocks noChangeAspect="1" noChangeArrowheads="1"/>
          </p:cNvPicPr>
          <p:nvPr/>
        </p:nvPicPr>
        <p:blipFill>
          <a:blip r:embed="rId3" cstate="print"/>
          <a:srcRect/>
          <a:stretch>
            <a:fillRect/>
          </a:stretch>
        </p:blipFill>
        <p:spPr bwMode="auto">
          <a:xfrm>
            <a:off x="685800" y="2667000"/>
            <a:ext cx="2957513" cy="3276600"/>
          </a:xfrm>
          <a:prstGeom prst="rect">
            <a:avLst/>
          </a:prstGeom>
          <a:noFill/>
        </p:spPr>
      </p:pic>
      <p:sp>
        <p:nvSpPr>
          <p:cNvPr id="9224" name="Rectangle 8"/>
          <p:cNvSpPr>
            <a:spLocks noChangeArrowheads="1"/>
          </p:cNvSpPr>
          <p:nvPr/>
        </p:nvSpPr>
        <p:spPr bwMode="auto">
          <a:xfrm>
            <a:off x="251520" y="1295400"/>
            <a:ext cx="4320480" cy="5257800"/>
          </a:xfrm>
          <a:prstGeom prst="rect">
            <a:avLst/>
          </a:prstGeom>
          <a:noFill/>
          <a:ln w="9525">
            <a:solidFill>
              <a:schemeClr val="tx1"/>
            </a:solidFill>
            <a:miter lim="800000"/>
            <a:headEnd/>
            <a:tailEnd/>
          </a:ln>
          <a:effectLst/>
        </p:spPr>
        <p:txBody>
          <a:bodyPr wrap="none" anchor="ctr"/>
          <a:lstStyle/>
          <a:p>
            <a:endParaRPr lang="tr-TR"/>
          </a:p>
        </p:txBody>
      </p:sp>
      <p:sp>
        <p:nvSpPr>
          <p:cNvPr id="9225" name="Rectangle 9"/>
          <p:cNvSpPr>
            <a:spLocks noChangeArrowheads="1"/>
          </p:cNvSpPr>
          <p:nvPr/>
        </p:nvSpPr>
        <p:spPr bwMode="auto">
          <a:xfrm>
            <a:off x="4644008" y="2438400"/>
            <a:ext cx="4347592" cy="4114800"/>
          </a:xfrm>
          <a:prstGeom prst="rect">
            <a:avLst/>
          </a:prstGeom>
          <a:noFill/>
          <a:ln w="9525">
            <a:solidFill>
              <a:schemeClr val="tx1"/>
            </a:solidFill>
            <a:miter lim="800000"/>
            <a:headEnd/>
            <a:tailEnd/>
          </a:ln>
          <a:effectLst/>
        </p:spPr>
        <p:txBody>
          <a:bodyPr wrap="none" anchor="ctr"/>
          <a:lstStyle/>
          <a:p>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620688"/>
            <a:ext cx="8229600" cy="5475312"/>
          </a:xfrm>
        </p:spPr>
        <p:txBody>
          <a:bodyPr>
            <a:normAutofit/>
          </a:bodyPr>
          <a:lstStyle/>
          <a:p>
            <a:pPr>
              <a:buNone/>
            </a:pPr>
            <a:r>
              <a:rPr lang="tr-TR" sz="3600" b="1" dirty="0" smtClean="0">
                <a:solidFill>
                  <a:srgbClr val="FF0000"/>
                </a:solidFill>
                <a:latin typeface="Harrington" pitchFamily="82" charset="0"/>
              </a:rPr>
              <a:t>Olaylara Bakış Açımız</a:t>
            </a:r>
          </a:p>
          <a:p>
            <a:pPr>
              <a:buNone/>
            </a:pPr>
            <a:r>
              <a:rPr lang="tr-TR" sz="2800" b="1" dirty="0" smtClean="0">
                <a:latin typeface="Bradley Hand ITC" pitchFamily="66" charset="0"/>
              </a:rPr>
              <a:t>Kaygı aslında kişiye rahatsızlık </a:t>
            </a:r>
          </a:p>
          <a:p>
            <a:pPr>
              <a:buNone/>
            </a:pPr>
            <a:r>
              <a:rPr lang="tr-TR" sz="2800" b="1" dirty="0" smtClean="0">
                <a:latin typeface="Bradley Hand ITC" pitchFamily="66" charset="0"/>
              </a:rPr>
              <a:t>veren olayın kendisinden değil,</a:t>
            </a:r>
          </a:p>
          <a:p>
            <a:pPr>
              <a:buNone/>
            </a:pPr>
            <a:r>
              <a:rPr lang="tr-TR" sz="2800" b="1" dirty="0" smtClean="0">
                <a:latin typeface="Bradley Hand ITC" pitchFamily="66" charset="0"/>
              </a:rPr>
              <a:t> o olayın kişi için taşıdığı </a:t>
            </a:r>
          </a:p>
          <a:p>
            <a:pPr>
              <a:buNone/>
            </a:pPr>
            <a:r>
              <a:rPr lang="tr-TR" sz="2800" b="1" dirty="0" smtClean="0">
                <a:latin typeface="Bradley Hand ITC" pitchFamily="66" charset="0"/>
              </a:rPr>
              <a:t>anlamdan kaynaklanmaktadır.</a:t>
            </a:r>
            <a:endParaRPr lang="tr-TR" sz="2800" b="1" dirty="0">
              <a:solidFill>
                <a:schemeClr val="bg2">
                  <a:lumMod val="75000"/>
                </a:schemeClr>
              </a:solidFill>
              <a:latin typeface="Bradley Hand ITC" pitchFamily="66" charset="0"/>
            </a:endParaRPr>
          </a:p>
        </p:txBody>
      </p:sp>
      <p:pic>
        <p:nvPicPr>
          <p:cNvPr id="4" name="Picture 4" descr="meraklı"/>
          <p:cNvPicPr>
            <a:picLocks noChangeAspect="1" noChangeArrowheads="1"/>
          </p:cNvPicPr>
          <p:nvPr/>
        </p:nvPicPr>
        <p:blipFill>
          <a:blip r:embed="rId2" cstate="print"/>
          <a:srcRect/>
          <a:stretch>
            <a:fillRect/>
          </a:stretch>
        </p:blipFill>
        <p:spPr bwMode="auto">
          <a:xfrm>
            <a:off x="5652120" y="476672"/>
            <a:ext cx="3024336" cy="2952328"/>
          </a:xfrm>
          <a:prstGeom prst="rect">
            <a:avLst/>
          </a:prstGeom>
          <a:noFill/>
        </p:spPr>
      </p:pic>
      <p:sp>
        <p:nvSpPr>
          <p:cNvPr id="5" name="4 Dikdörtgen"/>
          <p:cNvSpPr/>
          <p:nvPr/>
        </p:nvSpPr>
        <p:spPr>
          <a:xfrm>
            <a:off x="899592" y="3789040"/>
            <a:ext cx="7344816" cy="2246769"/>
          </a:xfrm>
          <a:prstGeom prst="rect">
            <a:avLst/>
          </a:prstGeom>
        </p:spPr>
        <p:txBody>
          <a:bodyPr wrap="square">
            <a:spAutoFit/>
          </a:bodyPr>
          <a:lstStyle/>
          <a:p>
            <a:r>
              <a:rPr lang="tr-TR" sz="2800" b="1" dirty="0" smtClean="0">
                <a:latin typeface="Bradley Hand ITC" pitchFamily="66" charset="0"/>
              </a:rPr>
              <a:t>Olaya karşı temel  inançları değiştirmek asıl amaçtır.Sınavın kendi başına kaygılandırma gücü olsaydı tüm öğrenciler aynı kaygıyı duyardı. Bu konuda yapılacak bir şey olmazdı,bu kaderimiz olurdu..</a:t>
            </a:r>
            <a:endParaRPr lang="tr-TR" sz="2800" b="1" dirty="0">
              <a:latin typeface="Bradley Hand ITC"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88640"/>
            <a:ext cx="8229600" cy="6669360"/>
          </a:xfrm>
        </p:spPr>
        <p:txBody>
          <a:bodyPr>
            <a:normAutofit/>
          </a:bodyPr>
          <a:lstStyle/>
          <a:p>
            <a:pPr>
              <a:lnSpc>
                <a:spcPct val="80000"/>
              </a:lnSpc>
              <a:buFont typeface="Wingdings" pitchFamily="2" charset="2"/>
              <a:buChar char="ü"/>
              <a:defRPr/>
            </a:pPr>
            <a:endParaRPr lang="tr-TR" sz="2800" b="1" i="1" dirty="0" smtClean="0">
              <a:latin typeface="Comic Sans MS" pitchFamily="66" charset="0"/>
            </a:endParaRPr>
          </a:p>
          <a:p>
            <a:pPr>
              <a:lnSpc>
                <a:spcPct val="80000"/>
              </a:lnSpc>
              <a:buNone/>
              <a:defRPr/>
            </a:pPr>
            <a:r>
              <a:rPr lang="tr-TR" sz="2800" b="1" i="1" dirty="0" smtClean="0">
                <a:solidFill>
                  <a:srgbClr val="002060"/>
                </a:solidFill>
                <a:latin typeface="Comic Sans MS" pitchFamily="66" charset="0"/>
              </a:rPr>
              <a:t>EĞER DÜŞÜNCELERİN SANA;</a:t>
            </a:r>
            <a:endParaRPr lang="tr-TR" sz="2800" b="1" i="1" dirty="0" smtClean="0">
              <a:latin typeface="Comic Sans MS" pitchFamily="66" charset="0"/>
            </a:endParaRPr>
          </a:p>
          <a:p>
            <a:pPr>
              <a:lnSpc>
                <a:spcPct val="80000"/>
              </a:lnSpc>
              <a:buFont typeface="Wingdings" pitchFamily="2" charset="2"/>
              <a:buChar char="ü"/>
              <a:defRPr/>
            </a:pPr>
            <a:r>
              <a:rPr lang="tr-TR" sz="2800" b="1" dirty="0" smtClean="0">
                <a:solidFill>
                  <a:srgbClr val="7030A0"/>
                </a:solidFill>
                <a:effectLst>
                  <a:outerShdw blurRad="38100" dist="38100" dir="2700000" algn="tl">
                    <a:srgbClr val="FFFFFF"/>
                  </a:outerShdw>
                </a:effectLst>
                <a:latin typeface="Comic Sans MS" pitchFamily="66" charset="0"/>
              </a:rPr>
              <a:t>Başaramayacağım,</a:t>
            </a:r>
          </a:p>
          <a:p>
            <a:pPr>
              <a:lnSpc>
                <a:spcPct val="80000"/>
              </a:lnSpc>
              <a:buFont typeface="Wingdings" pitchFamily="2" charset="2"/>
              <a:buChar char="ü"/>
              <a:defRPr/>
            </a:pPr>
            <a:endParaRPr lang="tr-TR" sz="2800" b="1" dirty="0" smtClean="0">
              <a:solidFill>
                <a:srgbClr val="7030A0"/>
              </a:solidFill>
              <a:effectLst>
                <a:outerShdw blurRad="38100" dist="38100" dir="2700000" algn="tl">
                  <a:srgbClr val="FFFFFF"/>
                </a:outerShdw>
              </a:effectLst>
              <a:latin typeface="Comic Sans MS" pitchFamily="66" charset="0"/>
            </a:endParaRPr>
          </a:p>
          <a:p>
            <a:pPr>
              <a:lnSpc>
                <a:spcPct val="80000"/>
              </a:lnSpc>
              <a:buFont typeface="Wingdings" pitchFamily="2" charset="2"/>
              <a:buChar char="ü"/>
              <a:defRPr/>
            </a:pPr>
            <a:r>
              <a:rPr lang="tr-TR" sz="2800" b="1" dirty="0" smtClean="0">
                <a:solidFill>
                  <a:srgbClr val="7030A0"/>
                </a:solidFill>
                <a:effectLst>
                  <a:outerShdw blurRad="38100" dist="38100" dir="2700000" algn="tl">
                    <a:srgbClr val="FFFFFF"/>
                  </a:outerShdw>
                </a:effectLst>
                <a:latin typeface="Comic Sans MS" pitchFamily="66" charset="0"/>
              </a:rPr>
              <a:t>Sınavım nasıl geçecek acaba,</a:t>
            </a:r>
          </a:p>
          <a:p>
            <a:pPr>
              <a:lnSpc>
                <a:spcPct val="80000"/>
              </a:lnSpc>
              <a:buFont typeface="Wingdings" pitchFamily="2" charset="2"/>
              <a:buChar char="ü"/>
              <a:defRPr/>
            </a:pPr>
            <a:endParaRPr lang="tr-TR" sz="2800" b="1" dirty="0" smtClean="0">
              <a:solidFill>
                <a:srgbClr val="7030A0"/>
              </a:solidFill>
              <a:effectLst>
                <a:outerShdw blurRad="38100" dist="38100" dir="2700000" algn="tl">
                  <a:srgbClr val="FFFFFF"/>
                </a:outerShdw>
              </a:effectLst>
              <a:latin typeface="Comic Sans MS" pitchFamily="66" charset="0"/>
            </a:endParaRPr>
          </a:p>
          <a:p>
            <a:pPr>
              <a:lnSpc>
                <a:spcPct val="80000"/>
              </a:lnSpc>
              <a:buFont typeface="Wingdings" pitchFamily="2" charset="2"/>
              <a:buChar char="ü"/>
              <a:defRPr/>
            </a:pPr>
            <a:r>
              <a:rPr lang="tr-TR" sz="2800" b="1" dirty="0" smtClean="0">
                <a:solidFill>
                  <a:srgbClr val="7030A0"/>
                </a:solidFill>
                <a:effectLst>
                  <a:outerShdw blurRad="38100" dist="38100" dir="2700000" algn="tl">
                    <a:srgbClr val="FFFFFF"/>
                  </a:outerShdw>
                </a:effectLst>
                <a:latin typeface="Comic Sans MS" pitchFamily="66" charset="0"/>
              </a:rPr>
              <a:t>Zaten herkes benden daha başarılı,</a:t>
            </a:r>
          </a:p>
          <a:p>
            <a:pPr>
              <a:lnSpc>
                <a:spcPct val="80000"/>
              </a:lnSpc>
              <a:buFont typeface="Wingdings" pitchFamily="2" charset="2"/>
              <a:buChar char="ü"/>
              <a:defRPr/>
            </a:pPr>
            <a:endParaRPr lang="tr-TR" sz="2800" b="1" dirty="0" smtClean="0">
              <a:solidFill>
                <a:srgbClr val="7030A0"/>
              </a:solidFill>
              <a:effectLst>
                <a:outerShdw blurRad="38100" dist="38100" dir="2700000" algn="tl">
                  <a:srgbClr val="FFFFFF"/>
                </a:outerShdw>
              </a:effectLst>
              <a:latin typeface="Comic Sans MS" pitchFamily="66" charset="0"/>
            </a:endParaRPr>
          </a:p>
          <a:p>
            <a:pPr>
              <a:lnSpc>
                <a:spcPct val="80000"/>
              </a:lnSpc>
              <a:buFont typeface="Wingdings" pitchFamily="2" charset="2"/>
              <a:buChar char="ü"/>
              <a:defRPr/>
            </a:pPr>
            <a:r>
              <a:rPr lang="tr-TR" sz="2800" b="1" dirty="0" smtClean="0">
                <a:solidFill>
                  <a:srgbClr val="7030A0"/>
                </a:solidFill>
                <a:effectLst>
                  <a:outerShdw blurRad="38100" dist="38100" dir="2700000" algn="tl">
                    <a:srgbClr val="FFFFFF"/>
                  </a:outerShdw>
                </a:effectLst>
                <a:latin typeface="Comic Sans MS" pitchFamily="66" charset="0"/>
              </a:rPr>
              <a:t>Bildiklerimi de unutacağım, sınavda hiçbir şey yapamayacağım,</a:t>
            </a:r>
          </a:p>
          <a:p>
            <a:pPr>
              <a:lnSpc>
                <a:spcPct val="80000"/>
              </a:lnSpc>
              <a:buFont typeface="Wingdings" pitchFamily="2" charset="2"/>
              <a:buChar char="ü"/>
              <a:defRPr/>
            </a:pPr>
            <a:endParaRPr lang="tr-TR" sz="2800" b="1" dirty="0" smtClean="0">
              <a:solidFill>
                <a:srgbClr val="7030A0"/>
              </a:solidFill>
              <a:effectLst>
                <a:outerShdw blurRad="38100" dist="38100" dir="2700000" algn="tl">
                  <a:srgbClr val="FFFFFF"/>
                </a:outerShdw>
              </a:effectLst>
              <a:latin typeface="Comic Sans MS" pitchFamily="66" charset="0"/>
            </a:endParaRPr>
          </a:p>
          <a:p>
            <a:pPr>
              <a:lnSpc>
                <a:spcPct val="80000"/>
              </a:lnSpc>
              <a:buFont typeface="Wingdings" pitchFamily="2" charset="2"/>
              <a:buChar char="ü"/>
              <a:defRPr/>
            </a:pPr>
            <a:r>
              <a:rPr lang="tr-TR" sz="2800" b="1" dirty="0" smtClean="0">
                <a:solidFill>
                  <a:srgbClr val="7030A0"/>
                </a:solidFill>
                <a:effectLst>
                  <a:outerShdw blurRad="38100" dist="38100" dir="2700000" algn="tl">
                    <a:srgbClr val="FFFFFF"/>
                  </a:outerShdw>
                </a:effectLst>
                <a:latin typeface="Comic Sans MS" pitchFamily="66" charset="0"/>
              </a:rPr>
              <a:t>Hiçbir şeyi yetiştiremeyeceğim,</a:t>
            </a:r>
          </a:p>
          <a:p>
            <a:pPr>
              <a:lnSpc>
                <a:spcPct val="80000"/>
              </a:lnSpc>
              <a:buFont typeface="Wingdings" pitchFamily="2" charset="2"/>
              <a:buChar char="ü"/>
              <a:defRPr/>
            </a:pPr>
            <a:endParaRPr lang="tr-TR" sz="2800" b="1" dirty="0" smtClean="0">
              <a:solidFill>
                <a:srgbClr val="7030A0"/>
              </a:solidFill>
              <a:effectLst>
                <a:outerShdw blurRad="38100" dist="38100" dir="2700000" algn="tl">
                  <a:srgbClr val="FFFFFF"/>
                </a:outerShdw>
              </a:effectLst>
              <a:latin typeface="Comic Sans MS" pitchFamily="66" charset="0"/>
            </a:endParaRPr>
          </a:p>
          <a:p>
            <a:pPr>
              <a:lnSpc>
                <a:spcPct val="80000"/>
              </a:lnSpc>
              <a:buFont typeface="Wingdings" pitchFamily="2" charset="2"/>
              <a:buChar char="ü"/>
              <a:defRPr/>
            </a:pPr>
            <a:r>
              <a:rPr lang="tr-TR" sz="2800" b="1" dirty="0" smtClean="0">
                <a:solidFill>
                  <a:srgbClr val="7030A0"/>
                </a:solidFill>
                <a:effectLst>
                  <a:outerShdw blurRad="38100" dist="38100" dir="2700000" algn="tl">
                    <a:srgbClr val="FFFFFF"/>
                  </a:outerShdw>
                </a:effectLst>
                <a:latin typeface="Comic Sans MS" pitchFamily="66" charset="0"/>
              </a:rPr>
              <a:t>İyi bir okula giremezsem her şey biter,</a:t>
            </a:r>
          </a:p>
          <a:p>
            <a:pPr>
              <a:lnSpc>
                <a:spcPct val="80000"/>
              </a:lnSpc>
              <a:buFont typeface="Wingdings" pitchFamily="2" charset="2"/>
              <a:buChar char="ü"/>
              <a:defRPr/>
            </a:pPr>
            <a:endParaRPr lang="tr-TR" sz="2800" b="1" dirty="0" smtClean="0">
              <a:solidFill>
                <a:srgbClr val="7030A0"/>
              </a:solidFill>
              <a:effectLst>
                <a:outerShdw blurRad="38100" dist="38100" dir="2700000" algn="tl">
                  <a:srgbClr val="FFFFFF"/>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476672"/>
            <a:ext cx="8229600" cy="5619328"/>
          </a:xfrm>
        </p:spPr>
        <p:txBody>
          <a:bodyPr/>
          <a:lstStyle/>
          <a:p>
            <a:pPr>
              <a:lnSpc>
                <a:spcPct val="80000"/>
              </a:lnSpc>
              <a:buFont typeface="Wingdings" pitchFamily="2" charset="2"/>
              <a:buChar char="ü"/>
              <a:defRPr/>
            </a:pPr>
            <a:r>
              <a:rPr lang="tr-TR" sz="2400" b="1" dirty="0" smtClean="0">
                <a:solidFill>
                  <a:srgbClr val="7030A0"/>
                </a:solidFill>
                <a:effectLst>
                  <a:outerShdw blurRad="38100" dist="38100" dir="2700000" algn="tl">
                    <a:srgbClr val="FFFFFF"/>
                  </a:outerShdw>
                </a:effectLst>
                <a:latin typeface="Comic Sans MS" pitchFamily="66" charset="0"/>
              </a:rPr>
              <a:t>Annemin babamın yüzüne bakamam,</a:t>
            </a:r>
          </a:p>
          <a:p>
            <a:pPr>
              <a:lnSpc>
                <a:spcPct val="80000"/>
              </a:lnSpc>
              <a:buFont typeface="Wingdings" pitchFamily="2" charset="2"/>
              <a:buChar char="ü"/>
              <a:defRPr/>
            </a:pPr>
            <a:endParaRPr lang="tr-TR" sz="2400" b="1" dirty="0" smtClean="0">
              <a:solidFill>
                <a:srgbClr val="7030A0"/>
              </a:solidFill>
              <a:effectLst>
                <a:outerShdw blurRad="38100" dist="38100" dir="2700000" algn="tl">
                  <a:srgbClr val="FFFFFF"/>
                </a:outerShdw>
              </a:effectLst>
              <a:latin typeface="Comic Sans MS" pitchFamily="66" charset="0"/>
            </a:endParaRPr>
          </a:p>
          <a:p>
            <a:pPr>
              <a:lnSpc>
                <a:spcPct val="80000"/>
              </a:lnSpc>
              <a:buFont typeface="Wingdings" pitchFamily="2" charset="2"/>
              <a:buChar char="ü"/>
              <a:defRPr/>
            </a:pPr>
            <a:r>
              <a:rPr lang="tr-TR" sz="2400" b="1" dirty="0" smtClean="0">
                <a:solidFill>
                  <a:srgbClr val="7030A0"/>
                </a:solidFill>
                <a:effectLst>
                  <a:outerShdw blurRad="38100" dist="38100" dir="2700000" algn="tl">
                    <a:srgbClr val="FFFFFF"/>
                  </a:outerShdw>
                </a:effectLst>
                <a:latin typeface="Comic Sans MS" pitchFamily="66" charset="0"/>
              </a:rPr>
              <a:t>Her şey kötü gidecek,</a:t>
            </a:r>
          </a:p>
          <a:p>
            <a:pPr>
              <a:lnSpc>
                <a:spcPct val="80000"/>
              </a:lnSpc>
              <a:buFont typeface="Wingdings" pitchFamily="2" charset="2"/>
              <a:buChar char="ü"/>
              <a:defRPr/>
            </a:pPr>
            <a:endParaRPr lang="tr-TR" sz="2400" b="1" dirty="0" smtClean="0">
              <a:solidFill>
                <a:srgbClr val="7030A0"/>
              </a:solidFill>
              <a:effectLst>
                <a:outerShdw blurRad="38100" dist="38100" dir="2700000" algn="tl">
                  <a:srgbClr val="FFFFFF"/>
                </a:outerShdw>
              </a:effectLst>
              <a:latin typeface="Comic Sans MS" pitchFamily="66" charset="0"/>
            </a:endParaRPr>
          </a:p>
          <a:p>
            <a:pPr>
              <a:lnSpc>
                <a:spcPct val="80000"/>
              </a:lnSpc>
              <a:buFont typeface="Wingdings" pitchFamily="2" charset="2"/>
              <a:buChar char="ü"/>
              <a:defRPr/>
            </a:pPr>
            <a:r>
              <a:rPr lang="tr-TR" sz="2400" b="1" dirty="0" smtClean="0">
                <a:solidFill>
                  <a:srgbClr val="7030A0"/>
                </a:solidFill>
                <a:effectLst>
                  <a:outerShdw blurRad="38100" dist="38100" dir="2700000" algn="tl">
                    <a:srgbClr val="FFFFFF"/>
                  </a:outerShdw>
                </a:effectLst>
                <a:latin typeface="Comic Sans MS" pitchFamily="66" charset="0"/>
              </a:rPr>
              <a:t>Kazanamazsam herkes ne der, alay ederler,</a:t>
            </a:r>
          </a:p>
          <a:p>
            <a:pPr>
              <a:lnSpc>
                <a:spcPct val="80000"/>
              </a:lnSpc>
              <a:buFont typeface="Wingdings" pitchFamily="2" charset="2"/>
              <a:buChar char="ü"/>
              <a:defRPr/>
            </a:pPr>
            <a:endParaRPr lang="tr-TR" sz="2400" b="1" dirty="0" smtClean="0">
              <a:solidFill>
                <a:srgbClr val="7030A0"/>
              </a:solidFill>
              <a:effectLst>
                <a:outerShdw blurRad="38100" dist="38100" dir="2700000" algn="tl">
                  <a:srgbClr val="FFFFFF"/>
                </a:outerShdw>
              </a:effectLst>
              <a:latin typeface="Comic Sans MS" pitchFamily="66" charset="0"/>
            </a:endParaRPr>
          </a:p>
          <a:p>
            <a:pPr>
              <a:lnSpc>
                <a:spcPct val="80000"/>
              </a:lnSpc>
              <a:buFont typeface="Wingdings" pitchFamily="2" charset="2"/>
              <a:buChar char="ü"/>
              <a:defRPr/>
            </a:pPr>
            <a:r>
              <a:rPr lang="tr-TR" sz="2400" b="1" dirty="0" smtClean="0">
                <a:solidFill>
                  <a:srgbClr val="7030A0"/>
                </a:solidFill>
                <a:effectLst>
                  <a:outerShdw blurRad="38100" dist="38100" dir="2700000" algn="tl">
                    <a:srgbClr val="FFFFFF"/>
                  </a:outerShdw>
                </a:effectLst>
                <a:latin typeface="Comic Sans MS" pitchFamily="66" charset="0"/>
              </a:rPr>
              <a:t>Kazanırsam herkes bana değer verir,</a:t>
            </a:r>
          </a:p>
          <a:p>
            <a:pPr>
              <a:lnSpc>
                <a:spcPct val="80000"/>
              </a:lnSpc>
              <a:buFont typeface="Wingdings" pitchFamily="2" charset="2"/>
              <a:buChar char="ü"/>
              <a:defRPr/>
            </a:pPr>
            <a:endParaRPr lang="tr-TR" sz="2400" b="1" dirty="0" smtClean="0">
              <a:solidFill>
                <a:srgbClr val="7030A0"/>
              </a:solidFill>
              <a:effectLst>
                <a:outerShdw blurRad="38100" dist="38100" dir="2700000" algn="tl">
                  <a:srgbClr val="FFFFFF"/>
                </a:outerShdw>
              </a:effectLst>
              <a:latin typeface="Comic Sans MS" pitchFamily="66" charset="0"/>
            </a:endParaRPr>
          </a:p>
          <a:p>
            <a:pPr>
              <a:lnSpc>
                <a:spcPct val="80000"/>
              </a:lnSpc>
              <a:buFont typeface="Wingdings" pitchFamily="2" charset="2"/>
              <a:buChar char="ü"/>
              <a:defRPr/>
            </a:pPr>
            <a:r>
              <a:rPr lang="tr-TR" sz="2400" b="1" dirty="0" smtClean="0">
                <a:solidFill>
                  <a:srgbClr val="7030A0"/>
                </a:solidFill>
                <a:effectLst>
                  <a:outerShdw blurRad="38100" dist="38100" dir="2700000" algn="tl">
                    <a:srgbClr val="FFFFFF"/>
                  </a:outerShdw>
                </a:effectLst>
                <a:latin typeface="Comic Sans MS" pitchFamily="66" charset="0"/>
              </a:rPr>
              <a:t>Yeterince hazırlanamayacağım,</a:t>
            </a:r>
          </a:p>
          <a:p>
            <a:pPr>
              <a:lnSpc>
                <a:spcPct val="80000"/>
              </a:lnSpc>
              <a:buFont typeface="Wingdings" pitchFamily="2" charset="2"/>
              <a:buChar char="ü"/>
              <a:defRPr/>
            </a:pPr>
            <a:endParaRPr lang="tr-TR" sz="2400" b="1" dirty="0" smtClean="0">
              <a:solidFill>
                <a:srgbClr val="7030A0"/>
              </a:solidFill>
              <a:effectLst>
                <a:outerShdw blurRad="38100" dist="38100" dir="2700000" algn="tl">
                  <a:srgbClr val="FFFFFF"/>
                </a:outerShdw>
              </a:effectLst>
              <a:latin typeface="Comic Sans MS" pitchFamily="66" charset="0"/>
            </a:endParaRPr>
          </a:p>
          <a:p>
            <a:pPr>
              <a:lnSpc>
                <a:spcPct val="80000"/>
              </a:lnSpc>
              <a:buFont typeface="Wingdings" pitchFamily="2" charset="2"/>
              <a:buChar char="ü"/>
              <a:defRPr/>
            </a:pPr>
            <a:r>
              <a:rPr lang="tr-TR" sz="2400" b="1" dirty="0" smtClean="0">
                <a:solidFill>
                  <a:srgbClr val="7030A0"/>
                </a:solidFill>
                <a:effectLst>
                  <a:outerShdw blurRad="38100" dist="38100" dir="2700000" algn="tl">
                    <a:srgbClr val="FFFFFF"/>
                  </a:outerShdw>
                </a:effectLst>
                <a:latin typeface="Comic Sans MS" pitchFamily="66" charset="0"/>
              </a:rPr>
              <a:t>Kesin bildiklerimin hiçbirisi aklıma gelmez,</a:t>
            </a:r>
          </a:p>
          <a:p>
            <a:pPr>
              <a:lnSpc>
                <a:spcPct val="80000"/>
              </a:lnSpc>
              <a:buFont typeface="Wingdings" pitchFamily="2" charset="2"/>
              <a:buChar char="ü"/>
              <a:defRPr/>
            </a:pPr>
            <a:endParaRPr lang="tr-TR" sz="2400" b="1" dirty="0" smtClean="0">
              <a:solidFill>
                <a:srgbClr val="7030A0"/>
              </a:solidFill>
              <a:effectLst>
                <a:outerShdw blurRad="38100" dist="38100" dir="2700000" algn="tl">
                  <a:srgbClr val="FFFFFF"/>
                </a:outerShdw>
              </a:effectLst>
              <a:latin typeface="Comic Sans MS" pitchFamily="66" charset="0"/>
            </a:endParaRPr>
          </a:p>
          <a:p>
            <a:pPr>
              <a:lnSpc>
                <a:spcPct val="80000"/>
              </a:lnSpc>
              <a:buFont typeface="Wingdings" pitchFamily="2" charset="2"/>
              <a:buChar char="ü"/>
              <a:defRPr/>
            </a:pPr>
            <a:r>
              <a:rPr lang="tr-TR" sz="2400" b="1" dirty="0" smtClean="0">
                <a:solidFill>
                  <a:srgbClr val="7030A0"/>
                </a:solidFill>
                <a:effectLst>
                  <a:outerShdw blurRad="38100" dist="38100" dir="2700000" algn="tl">
                    <a:srgbClr val="FFFFFF"/>
                  </a:outerShdw>
                </a:effectLst>
                <a:latin typeface="Comic Sans MS" pitchFamily="66" charset="0"/>
              </a:rPr>
              <a:t>Ölsem de kurtulsam bu dertten,</a:t>
            </a:r>
          </a:p>
          <a:p>
            <a:pPr>
              <a:lnSpc>
                <a:spcPct val="80000"/>
              </a:lnSpc>
              <a:buFont typeface="Wingdings" pitchFamily="2" charset="2"/>
              <a:buChar char="ü"/>
              <a:defRPr/>
            </a:pPr>
            <a:endParaRPr lang="tr-TR" sz="2400" b="1" dirty="0" smtClean="0">
              <a:solidFill>
                <a:srgbClr val="7030A0"/>
              </a:solidFill>
              <a:effectLst>
                <a:outerShdw blurRad="38100" dist="38100" dir="2700000" algn="tl">
                  <a:srgbClr val="FFFFFF"/>
                </a:outerShdw>
              </a:effectLst>
              <a:latin typeface="Comic Sans MS" pitchFamily="66" charset="0"/>
            </a:endParaRPr>
          </a:p>
          <a:p>
            <a:pPr>
              <a:lnSpc>
                <a:spcPct val="80000"/>
              </a:lnSpc>
              <a:buNone/>
              <a:defRPr/>
            </a:pPr>
            <a:r>
              <a:rPr lang="tr-TR" sz="2400" b="1" dirty="0" smtClean="0">
                <a:solidFill>
                  <a:srgbClr val="7030A0"/>
                </a:solidFill>
                <a:effectLst>
                  <a:outerShdw blurRad="38100" dist="38100" dir="2700000" algn="tl">
                    <a:srgbClr val="FFFFFF"/>
                  </a:outerShdw>
                </a:effectLst>
                <a:latin typeface="Comic Sans MS" pitchFamily="66" charset="0"/>
              </a:rPr>
              <a:t>Diyorsa ,</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620688"/>
            <a:ext cx="8229600" cy="5475312"/>
          </a:xfrm>
        </p:spPr>
        <p:txBody>
          <a:bodyPr>
            <a:normAutofit/>
          </a:bodyPr>
          <a:lstStyle/>
          <a:p>
            <a:pPr>
              <a:buNone/>
            </a:pPr>
            <a:r>
              <a:rPr lang="tr-TR" sz="3600" dirty="0" smtClean="0">
                <a:solidFill>
                  <a:srgbClr val="690D57"/>
                </a:solidFill>
                <a:latin typeface="Chiller" pitchFamily="82" charset="0"/>
              </a:rPr>
              <a:t>   </a:t>
            </a:r>
            <a:r>
              <a:rPr lang="tr-TR" sz="3600" b="1" dirty="0" smtClean="0">
                <a:solidFill>
                  <a:srgbClr val="690D57"/>
                </a:solidFill>
                <a:latin typeface="Chiller" pitchFamily="82" charset="0"/>
              </a:rPr>
              <a:t>DÜŞÜNCELERİNİ KONTROL ALTINA ALMALISIN!</a:t>
            </a:r>
            <a:endParaRPr lang="tr-TR" sz="3600" b="1" dirty="0">
              <a:solidFill>
                <a:srgbClr val="690D57"/>
              </a:solidFill>
              <a:latin typeface="Chiller" pitchFamily="82" charset="0"/>
            </a:endParaRPr>
          </a:p>
        </p:txBody>
      </p:sp>
      <p:pic>
        <p:nvPicPr>
          <p:cNvPr id="3074" name="Picture 2" descr="C:\Users\user\Desktop\imagesCAGWNBL3.jpg"/>
          <p:cNvPicPr>
            <a:picLocks noChangeAspect="1" noChangeArrowheads="1"/>
          </p:cNvPicPr>
          <p:nvPr/>
        </p:nvPicPr>
        <p:blipFill>
          <a:blip r:embed="rId2" cstate="print"/>
          <a:srcRect/>
          <a:stretch>
            <a:fillRect/>
          </a:stretch>
        </p:blipFill>
        <p:spPr bwMode="auto">
          <a:xfrm>
            <a:off x="2500298" y="1500174"/>
            <a:ext cx="3960440" cy="396044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67544" y="1124744"/>
            <a:ext cx="8229600" cy="4572000"/>
          </a:xfrm>
        </p:spPr>
        <p:txBody>
          <a:bodyPr>
            <a:prstTxWarp prst="textStop">
              <a:avLst/>
            </a:prstTxWarp>
            <a:normAutofit/>
          </a:bodyPr>
          <a:lstStyle/>
          <a:p>
            <a:pPr>
              <a:buNone/>
            </a:pPr>
            <a:r>
              <a:rPr lang="tr-TR" sz="4400" dirty="0" smtClean="0">
                <a:solidFill>
                  <a:srgbClr val="9B0751"/>
                </a:solidFill>
                <a:effectLst>
                  <a:glow rad="101600">
                    <a:schemeClr val="accent2">
                      <a:satMod val="175000"/>
                      <a:alpha val="40000"/>
                    </a:schemeClr>
                  </a:glow>
                </a:effectLst>
                <a:latin typeface="Forte" pitchFamily="66" charset="0"/>
              </a:rPr>
              <a:t>PEKİ BÖYLE DÜŞÜNMENİN SEBEBİ NEDİR SENCE???</a:t>
            </a:r>
            <a:endParaRPr lang="tr-TR" sz="4400" dirty="0">
              <a:solidFill>
                <a:srgbClr val="9B0751"/>
              </a:solidFill>
              <a:effectLst>
                <a:glow rad="101600">
                  <a:schemeClr val="accent2">
                    <a:satMod val="175000"/>
                    <a:alpha val="40000"/>
                  </a:schemeClr>
                </a:glow>
              </a:effectLst>
              <a:latin typeface="Forte"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620688"/>
            <a:ext cx="8229600" cy="5616624"/>
          </a:xfrm>
        </p:spPr>
        <p:txBody>
          <a:bodyPr/>
          <a:lstStyle/>
          <a:p>
            <a:pPr>
              <a:buFont typeface="Wingdings" pitchFamily="2" charset="2"/>
              <a:buChar char="ü"/>
              <a:defRPr/>
            </a:pPr>
            <a:r>
              <a:rPr lang="tr-TR" sz="2400" b="1" dirty="0" smtClean="0">
                <a:solidFill>
                  <a:srgbClr val="000000"/>
                </a:solidFill>
                <a:effectLst>
                  <a:outerShdw blurRad="38100" dist="38100" dir="2700000" algn="tl">
                    <a:srgbClr val="FFFFFF"/>
                  </a:outerShdw>
                </a:effectLst>
                <a:latin typeface="Comic Sans MS" pitchFamily="66" charset="0"/>
              </a:rPr>
              <a:t>  Sınava gerektiği gibi,yeterli,düzenli ve sistemli bir şekilde hazır değil misin?,</a:t>
            </a:r>
          </a:p>
          <a:p>
            <a:pPr>
              <a:buFont typeface="Wingdings" pitchFamily="2" charset="2"/>
              <a:buChar char="ü"/>
              <a:defRPr/>
            </a:pPr>
            <a:endParaRPr lang="tr-TR" sz="2400" b="1" dirty="0" smtClean="0">
              <a:solidFill>
                <a:srgbClr val="000000"/>
              </a:solidFill>
              <a:effectLst>
                <a:outerShdw blurRad="38100" dist="38100" dir="2700000" algn="tl">
                  <a:srgbClr val="FFFFFF"/>
                </a:outerShdw>
              </a:effectLst>
              <a:latin typeface="Comic Sans MS" pitchFamily="66" charset="0"/>
            </a:endParaRPr>
          </a:p>
          <a:p>
            <a:pPr>
              <a:buFont typeface="Wingdings" pitchFamily="2" charset="2"/>
              <a:buChar char="ü"/>
              <a:defRPr/>
            </a:pPr>
            <a:r>
              <a:rPr lang="tr-TR" sz="2400" b="1" dirty="0" smtClean="0">
                <a:solidFill>
                  <a:srgbClr val="000000"/>
                </a:solidFill>
                <a:effectLst>
                  <a:outerShdw blurRad="38100" dist="38100" dir="2700000" algn="tl">
                    <a:srgbClr val="FFFFFF"/>
                  </a:outerShdw>
                </a:effectLst>
                <a:latin typeface="Comic Sans MS" pitchFamily="66" charset="0"/>
              </a:rPr>
              <a:t>  Gelecekte karşılaşılacağın durumların belirsiz olması, sonucu bilememen ve tahmin edememen seni rahatsız mı ediyor?,  </a:t>
            </a:r>
          </a:p>
          <a:p>
            <a:pPr>
              <a:buFont typeface="Wingdings" pitchFamily="2" charset="2"/>
              <a:buChar char="ü"/>
              <a:defRPr/>
            </a:pPr>
            <a:endParaRPr lang="tr-TR" sz="2400" b="1" dirty="0" smtClean="0">
              <a:solidFill>
                <a:srgbClr val="000000"/>
              </a:solidFill>
              <a:effectLst>
                <a:outerShdw blurRad="38100" dist="38100" dir="2700000" algn="tl">
                  <a:srgbClr val="FFFFFF"/>
                </a:outerShdw>
              </a:effectLst>
              <a:latin typeface="Comic Sans MS" pitchFamily="66" charset="0"/>
            </a:endParaRPr>
          </a:p>
          <a:p>
            <a:pPr>
              <a:buFont typeface="Wingdings" pitchFamily="2" charset="2"/>
              <a:buChar char="ü"/>
              <a:defRPr/>
            </a:pPr>
            <a:r>
              <a:rPr lang="tr-TR" sz="2400" b="1" dirty="0" smtClean="0">
                <a:solidFill>
                  <a:srgbClr val="000000"/>
                </a:solidFill>
                <a:effectLst>
                  <a:outerShdw blurRad="38100" dist="38100" dir="2700000" algn="tl">
                    <a:srgbClr val="FFFFFF"/>
                  </a:outerShdw>
                </a:effectLst>
                <a:latin typeface="Comic Sans MS" pitchFamily="66" charset="0"/>
              </a:rPr>
              <a:t>  Sınavı  bir ölüm kalım meselesi haline mi getirdin?,</a:t>
            </a:r>
          </a:p>
          <a:p>
            <a:pPr>
              <a:buFont typeface="Wingdings" pitchFamily="2" charset="2"/>
              <a:buChar char="ü"/>
              <a:defRPr/>
            </a:pPr>
            <a:endParaRPr lang="tr-TR" sz="2400" b="1" dirty="0" smtClean="0">
              <a:solidFill>
                <a:srgbClr val="000000"/>
              </a:solidFill>
              <a:effectLst>
                <a:outerShdw blurRad="38100" dist="38100" dir="2700000" algn="tl">
                  <a:srgbClr val="FFFFFF"/>
                </a:outerShdw>
              </a:effectLst>
              <a:latin typeface="Comic Sans MS" pitchFamily="66" charset="0"/>
            </a:endParaRPr>
          </a:p>
          <a:p>
            <a:pPr>
              <a:buFont typeface="Wingdings" pitchFamily="2" charset="2"/>
              <a:buChar char="ü"/>
              <a:defRPr/>
            </a:pPr>
            <a:r>
              <a:rPr lang="tr-TR" sz="2400" b="1" dirty="0" smtClean="0">
                <a:solidFill>
                  <a:srgbClr val="000000"/>
                </a:solidFill>
                <a:effectLst>
                  <a:outerShdw blurRad="38100" dist="38100" dir="2700000" algn="tl">
                    <a:srgbClr val="FFFFFF"/>
                  </a:outerShdw>
                </a:effectLst>
                <a:latin typeface="Comic Sans MS" pitchFamily="66" charset="0"/>
              </a:rPr>
              <a:t>  Hayatının bu sınavın sonucuna göre  tümüyle mutsuz ya da mutlu geçeceğini mi düşünüyorsun?</a:t>
            </a:r>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620688"/>
            <a:ext cx="8229600" cy="5475312"/>
          </a:xfrm>
        </p:spPr>
        <p:txBody>
          <a:bodyPr/>
          <a:lstStyle/>
          <a:p>
            <a:pPr algn="ctr">
              <a:buNone/>
            </a:pPr>
            <a:r>
              <a:rPr lang="tr-TR" sz="700" b="1" dirty="0" smtClean="0">
                <a:solidFill>
                  <a:srgbClr val="FFFF66"/>
                </a:solidFill>
              </a:rPr>
              <a:t> </a:t>
            </a:r>
            <a:r>
              <a:rPr lang="tr-TR" b="1" dirty="0" smtClean="0">
                <a:solidFill>
                  <a:srgbClr val="C00000"/>
                </a:solidFill>
                <a:effectLst>
                  <a:outerShdw blurRad="38100" dist="38100" dir="2700000" algn="tl">
                    <a:srgbClr val="FFFFFF"/>
                  </a:outerShdw>
                </a:effectLst>
                <a:latin typeface="Comic Sans MS" pitchFamily="66" charset="0"/>
              </a:rPr>
              <a:t>İÇİNDE DUYDUĞUN ŞEYİN NE OLDUĞUNUN FARKINA VARABİLİYOR MUSUN???</a:t>
            </a:r>
          </a:p>
          <a:p>
            <a:endParaRPr lang="tr-TR" b="1" dirty="0" smtClean="0">
              <a:solidFill>
                <a:srgbClr val="C00000"/>
              </a:solidFill>
              <a:effectLst>
                <a:outerShdw blurRad="38100" dist="38100" dir="2700000" algn="tl">
                  <a:srgbClr val="FFFFFF"/>
                </a:outerShdw>
              </a:effectLst>
              <a:latin typeface="Comic Sans MS" pitchFamily="66" charset="0"/>
            </a:endParaRPr>
          </a:p>
          <a:p>
            <a:pPr algn="just">
              <a:buNone/>
            </a:pPr>
            <a:endParaRPr lang="tr-TR" sz="2400" b="1" dirty="0" smtClean="0">
              <a:solidFill>
                <a:srgbClr val="000000"/>
              </a:solidFill>
            </a:endParaRPr>
          </a:p>
          <a:p>
            <a:pPr algn="just">
              <a:buNone/>
            </a:pPr>
            <a:r>
              <a:rPr lang="tr-TR" sz="2400" b="1" dirty="0" smtClean="0">
                <a:solidFill>
                  <a:srgbClr val="000000"/>
                </a:solidFill>
                <a:latin typeface="Comic Sans MS" pitchFamily="66" charset="0"/>
              </a:rPr>
              <a:t>Duyduğun hafif tedirginlik ve gerginlik ise bu olumlu bir işaret. Çünkü senin sınavını önemsemen ve konsantre olman için gerekli olanda bu aslında…….</a:t>
            </a:r>
          </a:p>
          <a:p>
            <a:pPr algn="just">
              <a:buNone/>
            </a:pPr>
            <a:r>
              <a:rPr lang="tr-TR" sz="2400" b="1" dirty="0" smtClean="0">
                <a:solidFill>
                  <a:srgbClr val="000000"/>
                </a:solidFill>
                <a:latin typeface="Comic Sans MS" pitchFamily="66" charset="0"/>
              </a:rPr>
              <a:t>Bu sayede çalışmaya istekli hale geliyorsun.</a:t>
            </a:r>
          </a:p>
          <a:p>
            <a:pPr algn="just">
              <a:buNone/>
            </a:pPr>
            <a:r>
              <a:rPr lang="tr-TR" sz="2000" b="1" dirty="0" smtClean="0">
                <a:solidFill>
                  <a:srgbClr val="000000"/>
                </a:solidFill>
                <a:latin typeface="Comic Sans MS" pitchFamily="66" charset="0"/>
              </a:rPr>
              <a:t>                        Yani meraklanma</a:t>
            </a:r>
            <a:r>
              <a:rPr lang="tr-TR" sz="4800" b="1" dirty="0" smtClean="0">
                <a:solidFill>
                  <a:srgbClr val="000000"/>
                </a:solidFill>
                <a:latin typeface="Comic Sans MS" pitchFamily="66" charset="0"/>
                <a:sym typeface="Wingdings" pitchFamily="2" charset="2"/>
              </a:rPr>
              <a:t></a:t>
            </a:r>
            <a:endParaRPr lang="tr-TR" sz="4800" b="1" dirty="0" smtClean="0">
              <a:solidFill>
                <a:srgbClr val="000000"/>
              </a:solidFill>
              <a:latin typeface="Comic Sans MS" pitchFamily="66" charset="0"/>
            </a:endParaRPr>
          </a:p>
          <a:p>
            <a:endParaRPr lang="tr-TR"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476672"/>
            <a:ext cx="8229600" cy="5904656"/>
          </a:xfrm>
        </p:spPr>
        <p:txBody>
          <a:bodyPr>
            <a:normAutofit/>
          </a:bodyPr>
          <a:lstStyle/>
          <a:p>
            <a:pPr>
              <a:buFont typeface="Wingdings" pitchFamily="2" charset="2"/>
              <a:buChar char="ü"/>
              <a:defRPr/>
            </a:pPr>
            <a:r>
              <a:rPr lang="tr-TR" sz="2800" b="1" dirty="0" smtClean="0">
                <a:solidFill>
                  <a:srgbClr val="000000"/>
                </a:solidFill>
                <a:effectLst>
                  <a:outerShdw blurRad="38100" dist="38100" dir="2700000" algn="tl">
                    <a:srgbClr val="FFFFFF"/>
                  </a:outerShdw>
                </a:effectLst>
                <a:latin typeface="Comic Sans MS" pitchFamily="66" charset="0"/>
              </a:rPr>
              <a:t>  Kendine  güvenmiyor musun?,</a:t>
            </a:r>
          </a:p>
          <a:p>
            <a:pPr>
              <a:buFont typeface="Wingdings" pitchFamily="2" charset="2"/>
              <a:buChar char="ü"/>
              <a:defRPr/>
            </a:pPr>
            <a:endParaRPr lang="tr-TR" sz="2800" b="1" dirty="0" smtClean="0">
              <a:solidFill>
                <a:srgbClr val="000000"/>
              </a:solidFill>
              <a:effectLst>
                <a:outerShdw blurRad="38100" dist="38100" dir="2700000" algn="tl">
                  <a:srgbClr val="FFFFFF"/>
                </a:outerShdw>
              </a:effectLst>
              <a:latin typeface="Comic Sans MS" pitchFamily="66" charset="0"/>
            </a:endParaRPr>
          </a:p>
          <a:p>
            <a:pPr>
              <a:buFont typeface="Wingdings" pitchFamily="2" charset="2"/>
              <a:buChar char="ü"/>
              <a:defRPr/>
            </a:pPr>
            <a:r>
              <a:rPr lang="tr-TR" sz="2800" b="1" dirty="0" smtClean="0">
                <a:solidFill>
                  <a:srgbClr val="000000"/>
                </a:solidFill>
                <a:effectLst>
                  <a:outerShdw blurRad="38100" dist="38100" dir="2700000" algn="tl">
                    <a:srgbClr val="FFFFFF"/>
                  </a:outerShdw>
                </a:effectLst>
                <a:latin typeface="Comic Sans MS" pitchFamily="66" charset="0"/>
              </a:rPr>
              <a:t>  Sınav sistemi, test tekniği, ders çalışma   ve soru çözme teknikleri,puanlama sistemi hakkında yeterli bilgiye sahip değil misin?, </a:t>
            </a:r>
          </a:p>
          <a:p>
            <a:pPr>
              <a:buFont typeface="Wingdings" pitchFamily="2" charset="2"/>
              <a:buChar char="ü"/>
              <a:defRPr/>
            </a:pPr>
            <a:endParaRPr lang="tr-TR" sz="2800" b="1" dirty="0" smtClean="0">
              <a:solidFill>
                <a:srgbClr val="000000"/>
              </a:solidFill>
              <a:effectLst>
                <a:outerShdw blurRad="38100" dist="38100" dir="2700000" algn="tl">
                  <a:srgbClr val="FFFFFF"/>
                </a:outerShdw>
              </a:effectLst>
              <a:latin typeface="Comic Sans MS" pitchFamily="66" charset="0"/>
            </a:endParaRPr>
          </a:p>
          <a:p>
            <a:pPr>
              <a:buFont typeface="Wingdings" pitchFamily="2" charset="2"/>
              <a:buChar char="ü"/>
              <a:defRPr/>
            </a:pPr>
            <a:r>
              <a:rPr lang="tr-TR" sz="2800" b="1" dirty="0" smtClean="0">
                <a:solidFill>
                  <a:srgbClr val="000000"/>
                </a:solidFill>
                <a:effectLst>
                  <a:outerShdw blurRad="38100" dist="38100" dir="2700000" algn="tl">
                    <a:srgbClr val="FFFFFF"/>
                  </a:outerShdw>
                </a:effectLst>
                <a:latin typeface="Comic Sans MS" pitchFamily="66" charset="0"/>
              </a:rPr>
              <a:t>  Sistemli ders çalışmıyor musun ve konu tekrarı yapıp yeterince test çözmüyor musun?,</a:t>
            </a:r>
          </a:p>
          <a:p>
            <a:pPr>
              <a:buFont typeface="Wingdings" pitchFamily="2" charset="2"/>
              <a:buChar char="ü"/>
              <a:defRPr/>
            </a:pPr>
            <a:endParaRPr lang="tr-TR" sz="2800" b="1" dirty="0" smtClean="0">
              <a:solidFill>
                <a:srgbClr val="000000"/>
              </a:solidFill>
              <a:effectLst>
                <a:outerShdw blurRad="38100" dist="38100" dir="2700000" algn="tl">
                  <a:srgbClr val="FFFFFF"/>
                </a:outerShdw>
              </a:effectLst>
              <a:latin typeface="Comic Sans MS" pitchFamily="66" charset="0"/>
            </a:endParaRPr>
          </a:p>
          <a:p>
            <a:pPr>
              <a:buFont typeface="Wingdings" pitchFamily="2" charset="2"/>
              <a:buChar char="ü"/>
              <a:defRPr/>
            </a:pPr>
            <a:r>
              <a:rPr lang="tr-TR" sz="2800" b="1" dirty="0" smtClean="0">
                <a:solidFill>
                  <a:srgbClr val="000000"/>
                </a:solidFill>
                <a:effectLst>
                  <a:outerShdw blurRad="38100" dist="38100" dir="2700000" algn="tl">
                    <a:srgbClr val="FFFFFF"/>
                  </a:outerShdw>
                </a:effectLst>
                <a:latin typeface="Comic Sans MS" pitchFamily="66" charset="0"/>
              </a:rPr>
              <a:t>  Neyi, ne zaman ,nasıl ,neden ,ne kadar yapman gerektiğini bilmiyor musun?,</a:t>
            </a:r>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908720"/>
            <a:ext cx="8229600" cy="5187280"/>
          </a:xfrm>
        </p:spPr>
        <p:txBody>
          <a:bodyPr/>
          <a:lstStyle/>
          <a:p>
            <a:pPr>
              <a:buNone/>
              <a:defRPr/>
            </a:pPr>
            <a:endParaRPr lang="tr-TR" dirty="0" smtClean="0">
              <a:solidFill>
                <a:srgbClr val="000000"/>
              </a:solidFill>
              <a:effectLst>
                <a:outerShdw blurRad="38100" dist="38100" dir="2700000" algn="tl">
                  <a:srgbClr val="FFFFFF"/>
                </a:outerShdw>
              </a:effectLst>
              <a:latin typeface="Comic Sans MS" pitchFamily="66" charset="0"/>
            </a:endParaRPr>
          </a:p>
          <a:p>
            <a:pPr>
              <a:buNone/>
              <a:defRPr/>
            </a:pPr>
            <a:r>
              <a:rPr lang="tr-TR" b="1" u="sng" dirty="0" smtClean="0">
                <a:solidFill>
                  <a:srgbClr val="0000FF"/>
                </a:solidFill>
                <a:effectLst>
                  <a:outerShdw blurRad="38100" dist="38100" dir="2700000" algn="tl">
                    <a:srgbClr val="FFFFFF"/>
                  </a:outerShdw>
                </a:effectLst>
                <a:latin typeface="Comic Sans MS" pitchFamily="66" charset="0"/>
              </a:rPr>
              <a:t>Ve en önemlisi ;</a:t>
            </a:r>
          </a:p>
          <a:p>
            <a:pPr>
              <a:buFont typeface="Wingdings" pitchFamily="2" charset="2"/>
              <a:buChar char="ü"/>
              <a:defRPr/>
            </a:pPr>
            <a:r>
              <a:rPr lang="tr-TR" dirty="0" smtClean="0">
                <a:solidFill>
                  <a:srgbClr val="000000"/>
                </a:solidFill>
                <a:effectLst>
                  <a:outerShdw blurRad="38100" dist="38100" dir="2700000" algn="tl">
                    <a:srgbClr val="FFFFFF"/>
                  </a:outerShdw>
                </a:effectLst>
                <a:latin typeface="Comic Sans MS" pitchFamily="66" charset="0"/>
              </a:rPr>
              <a:t>  </a:t>
            </a:r>
            <a:r>
              <a:rPr lang="tr-TR" b="1" dirty="0" smtClean="0">
                <a:solidFill>
                  <a:srgbClr val="000000"/>
                </a:solidFill>
                <a:effectLst>
                  <a:outerShdw blurRad="38100" dist="38100" dir="2700000" algn="tl">
                    <a:srgbClr val="FFFFFF"/>
                  </a:outerShdw>
                </a:effectLst>
                <a:latin typeface="Comic Sans MS" pitchFamily="66" charset="0"/>
              </a:rPr>
              <a:t>Herkesin sınavı kazanırsan sana değer  vereceğini, kazanamazsan hiç kimsenin değer vermeyeceğini mi düşünüyorsun?</a:t>
            </a:r>
          </a:p>
          <a:p>
            <a:pPr>
              <a:buNone/>
            </a:pPr>
            <a:endParaRPr lang="tr-TR" dirty="0"/>
          </a:p>
        </p:txBody>
      </p:sp>
      <p:pic>
        <p:nvPicPr>
          <p:cNvPr id="4" name="Picture 4" descr="kitap_tasiyan"/>
          <p:cNvPicPr>
            <a:picLocks noChangeAspect="1" noChangeArrowheads="1"/>
          </p:cNvPicPr>
          <p:nvPr/>
        </p:nvPicPr>
        <p:blipFill>
          <a:blip r:embed="rId2" cstate="print"/>
          <a:srcRect/>
          <a:stretch>
            <a:fillRect/>
          </a:stretch>
        </p:blipFill>
        <p:spPr>
          <a:xfrm>
            <a:off x="4860032" y="3068960"/>
            <a:ext cx="4104456" cy="352839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476672"/>
            <a:ext cx="8229600" cy="5619328"/>
          </a:xfrm>
        </p:spPr>
        <p:txBody>
          <a:bodyPr>
            <a:prstTxWarp prst="textWave2">
              <a:avLst/>
            </a:prstTxWarp>
          </a:bodyPr>
          <a:lstStyle/>
          <a:p>
            <a:pPr>
              <a:buNone/>
            </a:pPr>
            <a:endParaRPr lang="tr-TR" dirty="0" smtClean="0"/>
          </a:p>
          <a:p>
            <a:pPr>
              <a:buNone/>
            </a:pPr>
            <a:r>
              <a:rPr lang="tr-TR" dirty="0" smtClean="0">
                <a:solidFill>
                  <a:srgbClr val="0000FF"/>
                </a:solidFill>
              </a:rPr>
              <a:t>SINAV KAYGISINI YENMEK İÇİN NELER    			YAPABİLİRİZ???</a:t>
            </a:r>
            <a:endParaRPr lang="tr-TR" dirty="0" smtClean="0"/>
          </a:p>
          <a:p>
            <a:pPr>
              <a:buNone/>
            </a:pPr>
            <a:r>
              <a:rPr lang="tr-TR" dirty="0" smtClean="0">
                <a:solidFill>
                  <a:srgbClr val="0000FF"/>
                </a:solidFill>
              </a:rPr>
              <a:t>   </a:t>
            </a:r>
          </a:p>
          <a:p>
            <a:pPr>
              <a:buNone/>
            </a:pPr>
            <a:endParaRPr lang="tr-TR" dirty="0" smtClean="0"/>
          </a:p>
          <a:p>
            <a:pPr>
              <a:buNone/>
            </a:pPr>
            <a:endParaRPr lang="tr-TR" dirty="0" smtClean="0"/>
          </a:p>
        </p:txBody>
      </p:sp>
      <p:pic>
        <p:nvPicPr>
          <p:cNvPr id="1026" name="Picture 2" descr="C:\Users\user\Desktop\satista-basari-hikayeleri.jpg"/>
          <p:cNvPicPr>
            <a:picLocks noChangeAspect="1" noChangeArrowheads="1"/>
          </p:cNvPicPr>
          <p:nvPr/>
        </p:nvPicPr>
        <p:blipFill>
          <a:blip r:embed="rId2" cstate="print"/>
          <a:srcRect/>
          <a:stretch>
            <a:fillRect/>
          </a:stretch>
        </p:blipFill>
        <p:spPr bwMode="auto">
          <a:xfrm>
            <a:off x="5786446" y="2500306"/>
            <a:ext cx="2480320" cy="363244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548680"/>
            <a:ext cx="8229600" cy="5547320"/>
          </a:xfrm>
        </p:spPr>
        <p:txBody>
          <a:bodyPr/>
          <a:lstStyle/>
          <a:p>
            <a:pPr>
              <a:buNone/>
              <a:defRPr/>
            </a:pPr>
            <a:endParaRPr lang="tr-TR" dirty="0" smtClean="0">
              <a:solidFill>
                <a:srgbClr val="000000"/>
              </a:solidFill>
              <a:effectLst>
                <a:outerShdw blurRad="38100" dist="38100" dir="2700000" algn="tl">
                  <a:srgbClr val="FFFFFF"/>
                </a:outerShdw>
              </a:effectLst>
              <a:latin typeface="Comic Sans MS" pitchFamily="66" charset="0"/>
            </a:endParaRPr>
          </a:p>
          <a:p>
            <a:pPr>
              <a:lnSpc>
                <a:spcPct val="150000"/>
              </a:lnSpc>
              <a:buNone/>
              <a:defRPr/>
            </a:pPr>
            <a:r>
              <a:rPr lang="tr-TR" sz="2800" b="1" dirty="0" smtClean="0">
                <a:solidFill>
                  <a:srgbClr val="002060"/>
                </a:solidFill>
                <a:effectLst>
                  <a:outerShdw blurRad="38100" dist="38100" dir="2700000" algn="tl">
                    <a:srgbClr val="FFFFFF"/>
                  </a:outerShdw>
                </a:effectLst>
                <a:latin typeface="Harrington" pitchFamily="82" charset="0"/>
              </a:rPr>
              <a:t>Bu sebeplerden biri veya birkaçı seni olumsuz düşüncelere sevk ediyorsa aşırı kaygılanmana neden olabilir ve bundan dolayı sınav  başarın  olumsuz etkilenebilir. Bundan sonra belirtilecek çözümlerden bazıları sana uygun olabilir,  </a:t>
            </a:r>
          </a:p>
          <a:p>
            <a:pPr>
              <a:lnSpc>
                <a:spcPct val="150000"/>
              </a:lnSpc>
              <a:buNone/>
              <a:defRPr/>
            </a:pPr>
            <a:r>
              <a:rPr lang="tr-TR" sz="2800" b="1" dirty="0" smtClean="0">
                <a:solidFill>
                  <a:srgbClr val="002060"/>
                </a:solidFill>
                <a:effectLst>
                  <a:outerShdw blurRad="38100" dist="38100" dir="2700000" algn="tl">
                    <a:srgbClr val="FFFFFF"/>
                  </a:outerShdw>
                </a:effectLst>
                <a:latin typeface="Harrington" pitchFamily="82" charset="0"/>
              </a:rPr>
              <a:t>   Hangisinin uygun olduğuna sen karar ver ve çözüm için harekete geç.</a:t>
            </a:r>
          </a:p>
          <a:p>
            <a:endParaRPr lang="tr-TR"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14282" y="1571612"/>
            <a:ext cx="8501122" cy="4873752"/>
          </a:xfrm>
        </p:spPr>
        <p:txBody>
          <a:bodyPr/>
          <a:lstStyle/>
          <a:p>
            <a:pPr>
              <a:lnSpc>
                <a:spcPct val="80000"/>
              </a:lnSpc>
              <a:buFont typeface="Wingdings" pitchFamily="2" charset="2"/>
              <a:buChar char="ü"/>
              <a:defRPr/>
            </a:pPr>
            <a:endParaRPr lang="tr-TR" sz="2400" b="1" dirty="0" smtClean="0">
              <a:solidFill>
                <a:schemeClr val="tx2">
                  <a:lumMod val="25000"/>
                </a:schemeClr>
              </a:solidFill>
              <a:effectLst>
                <a:outerShdw blurRad="38100" dist="38100" dir="2700000" algn="tl">
                  <a:srgbClr val="FFFFFF"/>
                </a:outerShdw>
              </a:effectLst>
              <a:latin typeface="Comic Sans MS" pitchFamily="66" charset="0"/>
            </a:endParaRPr>
          </a:p>
          <a:p>
            <a:pPr algn="just">
              <a:lnSpc>
                <a:spcPct val="150000"/>
              </a:lnSpc>
              <a:buFont typeface="Wingdings" pitchFamily="2" charset="2"/>
              <a:buChar char="ü"/>
              <a:defRPr/>
            </a:pPr>
            <a:r>
              <a:rPr lang="tr-TR" sz="2400" b="1" dirty="0" smtClean="0">
                <a:solidFill>
                  <a:schemeClr val="tx2">
                    <a:lumMod val="25000"/>
                  </a:schemeClr>
                </a:solidFill>
                <a:effectLst>
                  <a:outerShdw blurRad="38100" dist="38100" dir="2700000" algn="tl">
                    <a:srgbClr val="FFFFFF"/>
                  </a:outerShdw>
                </a:effectLst>
                <a:latin typeface="Comic Sans MS" pitchFamily="66" charset="0"/>
              </a:rPr>
              <a:t>Neyi ne kadar başarabileceğin konusunda  bir  karar  veremiyorsan eğer,</a:t>
            </a:r>
          </a:p>
          <a:p>
            <a:pPr algn="just">
              <a:lnSpc>
                <a:spcPct val="150000"/>
              </a:lnSpc>
              <a:buNone/>
              <a:defRPr/>
            </a:pPr>
            <a:r>
              <a:rPr lang="tr-TR" sz="2400" b="1" dirty="0" smtClean="0">
                <a:solidFill>
                  <a:schemeClr val="tx2">
                    <a:lumMod val="25000"/>
                  </a:schemeClr>
                </a:solidFill>
                <a:effectLst>
                  <a:outerShdw blurRad="38100" dist="38100" dir="2700000" algn="tl">
                    <a:srgbClr val="FFFFFF"/>
                  </a:outerShdw>
                </a:effectLst>
                <a:latin typeface="Comic Sans MS" pitchFamily="66" charset="0"/>
              </a:rPr>
              <a:t>   Geçmişteki başarılarını düşün,</a:t>
            </a:r>
          </a:p>
          <a:p>
            <a:pPr algn="just">
              <a:lnSpc>
                <a:spcPct val="150000"/>
              </a:lnSpc>
              <a:buNone/>
              <a:defRPr/>
            </a:pPr>
            <a:r>
              <a:rPr lang="tr-TR" sz="2400" b="1" dirty="0" smtClean="0">
                <a:solidFill>
                  <a:schemeClr val="tx2">
                    <a:lumMod val="25000"/>
                  </a:schemeClr>
                </a:solidFill>
                <a:effectLst>
                  <a:outerShdw blurRad="38100" dist="38100" dir="2700000" algn="tl">
                    <a:srgbClr val="FFFFFF"/>
                  </a:outerShdw>
                </a:effectLst>
                <a:latin typeface="Comic Sans MS" pitchFamily="66" charset="0"/>
              </a:rPr>
              <a:t>   İyi ve güzel yaptığın her şeyi listele,</a:t>
            </a:r>
          </a:p>
          <a:p>
            <a:pPr>
              <a:lnSpc>
                <a:spcPct val="80000"/>
              </a:lnSpc>
              <a:buNone/>
              <a:defRPr/>
            </a:pPr>
            <a:endParaRPr lang="tr-TR" sz="2400" b="1" dirty="0" smtClean="0">
              <a:solidFill>
                <a:schemeClr val="tx2">
                  <a:lumMod val="25000"/>
                </a:schemeClr>
              </a:solidFill>
              <a:effectLst>
                <a:outerShdw blurRad="38100" dist="38100" dir="2700000" algn="tl">
                  <a:srgbClr val="FFFFFF"/>
                </a:outerShdw>
              </a:effectLst>
              <a:latin typeface="Comic Sans MS" pitchFamily="66" charset="0"/>
            </a:endParaRPr>
          </a:p>
          <a:p>
            <a:pPr>
              <a:lnSpc>
                <a:spcPct val="80000"/>
              </a:lnSpc>
              <a:buNone/>
              <a:defRPr/>
            </a:pPr>
            <a:r>
              <a:rPr lang="tr-TR" sz="2400" b="1" dirty="0" smtClean="0">
                <a:solidFill>
                  <a:schemeClr val="tx2">
                    <a:lumMod val="25000"/>
                  </a:schemeClr>
                </a:solidFill>
                <a:effectLst>
                  <a:outerShdw blurRad="38100" dist="38100" dir="2700000" algn="tl">
                    <a:srgbClr val="FFFFFF"/>
                  </a:outerShdw>
                </a:effectLst>
                <a:latin typeface="Comic Sans MS" pitchFamily="66" charset="0"/>
              </a:rPr>
              <a:t>           Ve o listeyi sık sık hatırla.</a:t>
            </a:r>
            <a:r>
              <a:rPr lang="tr-TR" sz="4400" b="1" dirty="0" smtClean="0">
                <a:solidFill>
                  <a:schemeClr val="tx2">
                    <a:lumMod val="25000"/>
                  </a:schemeClr>
                </a:solidFill>
                <a:effectLst>
                  <a:outerShdw blurRad="38100" dist="38100" dir="2700000" algn="tl">
                    <a:srgbClr val="FFFFFF"/>
                  </a:outerShdw>
                </a:effectLst>
                <a:latin typeface="Comic Sans MS" pitchFamily="66" charset="0"/>
                <a:sym typeface="Wingdings" pitchFamily="2" charset="2"/>
              </a:rPr>
              <a:t></a:t>
            </a:r>
            <a:endParaRPr lang="tr-TR" b="1" dirty="0">
              <a:solidFill>
                <a:schemeClr val="tx2">
                  <a:lumMod val="2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836712"/>
            <a:ext cx="8229600" cy="5259288"/>
          </a:xfrm>
        </p:spPr>
        <p:txBody>
          <a:bodyPr/>
          <a:lstStyle/>
          <a:p>
            <a:pPr>
              <a:buNone/>
            </a:pPr>
            <a:r>
              <a:rPr lang="tr-TR" b="1" dirty="0" smtClean="0">
                <a:solidFill>
                  <a:schemeClr val="tx2">
                    <a:lumMod val="10000"/>
                  </a:schemeClr>
                </a:solidFill>
                <a:effectLst>
                  <a:outerShdw blurRad="38100" dist="38100" dir="2700000" algn="tl">
                    <a:srgbClr val="FFFFFF"/>
                  </a:outerShdw>
                </a:effectLst>
                <a:latin typeface="Comic Sans MS" pitchFamily="66" charset="0"/>
              </a:rPr>
              <a:t>Zor durumlar karşısında zamanı iyi kullanma ve karşılaştığın her türlü problemle başa çıkma becerilerini yerinde kullanabilirsen eğer   yaşadığın hafif ve olumlu kaygı senin her şeye yetebilmeni sağlayacaktır.</a:t>
            </a:r>
            <a:endParaRPr lang="tr-TR" b="1" dirty="0">
              <a:solidFill>
                <a:schemeClr val="tx2">
                  <a:lumMod val="10000"/>
                </a:schemeClr>
              </a:solidFill>
            </a:endParaRPr>
          </a:p>
        </p:txBody>
      </p:sp>
      <p:pic>
        <p:nvPicPr>
          <p:cNvPr id="1026" name="Picture 2" descr="C:\Users\user\Desktop\images.jpg"/>
          <p:cNvPicPr>
            <a:picLocks noChangeAspect="1" noChangeArrowheads="1"/>
          </p:cNvPicPr>
          <p:nvPr/>
        </p:nvPicPr>
        <p:blipFill>
          <a:blip r:embed="rId2" cstate="print"/>
          <a:srcRect/>
          <a:stretch>
            <a:fillRect/>
          </a:stretch>
        </p:blipFill>
        <p:spPr bwMode="auto">
          <a:xfrm>
            <a:off x="1043608" y="3212976"/>
            <a:ext cx="6552728" cy="295232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620688"/>
            <a:ext cx="8229600" cy="5475312"/>
          </a:xfrm>
        </p:spPr>
        <p:txBody>
          <a:bodyPr/>
          <a:lstStyle/>
          <a:p>
            <a:pPr>
              <a:buNone/>
            </a:pPr>
            <a:r>
              <a:rPr lang="tr-TR" sz="2400" b="1" kern="0" dirty="0" smtClean="0">
                <a:solidFill>
                  <a:srgbClr val="C00000"/>
                </a:solidFill>
                <a:effectLst>
                  <a:outerShdw blurRad="38100" dist="38100" dir="2700000" algn="tl">
                    <a:srgbClr val="FFFFFF"/>
                  </a:outerShdw>
                </a:effectLst>
                <a:latin typeface="Comic Sans MS" pitchFamily="66" charset="0"/>
              </a:rPr>
              <a:t>Derse devamlı ve etkin katıl, her zaman başarılı olmasan bile bundan vazgeçme, </a:t>
            </a:r>
          </a:p>
          <a:p>
            <a:pPr>
              <a:buNone/>
            </a:pPr>
            <a:endParaRPr lang="tr-TR" sz="2400" b="1" kern="0" dirty="0" smtClean="0">
              <a:solidFill>
                <a:srgbClr val="C00000"/>
              </a:solidFill>
              <a:effectLst>
                <a:outerShdw blurRad="38100" dist="38100" dir="2700000" algn="tl">
                  <a:srgbClr val="FFFFFF"/>
                </a:outerShdw>
              </a:effectLst>
              <a:latin typeface="Bradley Hand ITC" pitchFamily="66" charset="0"/>
            </a:endParaRPr>
          </a:p>
          <a:p>
            <a:pPr>
              <a:buNone/>
            </a:pPr>
            <a:endParaRPr lang="tr-TR" sz="2400" b="1" kern="0" dirty="0" smtClean="0">
              <a:solidFill>
                <a:srgbClr val="C00000"/>
              </a:solidFill>
              <a:effectLst>
                <a:outerShdw blurRad="38100" dist="38100" dir="2700000" algn="tl">
                  <a:srgbClr val="FFFFFF"/>
                </a:outerShdw>
              </a:effectLst>
              <a:latin typeface="Bradley Hand ITC" pitchFamily="66" charset="0"/>
            </a:endParaRPr>
          </a:p>
          <a:p>
            <a:pPr>
              <a:buNone/>
            </a:pPr>
            <a:endParaRPr lang="tr-TR" sz="2400" b="1" kern="0" dirty="0" smtClean="0">
              <a:solidFill>
                <a:srgbClr val="C00000"/>
              </a:solidFill>
              <a:effectLst>
                <a:outerShdw blurRad="38100" dist="38100" dir="2700000" algn="tl">
                  <a:srgbClr val="FFFFFF"/>
                </a:outerShdw>
              </a:effectLst>
              <a:latin typeface="Bradley Hand ITC" pitchFamily="66" charset="0"/>
            </a:endParaRPr>
          </a:p>
          <a:p>
            <a:pPr>
              <a:buNone/>
            </a:pPr>
            <a:endParaRPr lang="tr-TR" sz="2400" b="1" kern="0" dirty="0" smtClean="0">
              <a:solidFill>
                <a:srgbClr val="C00000"/>
              </a:solidFill>
              <a:effectLst>
                <a:outerShdw blurRad="38100" dist="38100" dir="2700000" algn="tl">
                  <a:srgbClr val="FFFFFF"/>
                </a:outerShdw>
              </a:effectLst>
              <a:latin typeface="Bradley Hand ITC" pitchFamily="66" charset="0"/>
            </a:endParaRPr>
          </a:p>
          <a:p>
            <a:pPr>
              <a:buNone/>
            </a:pPr>
            <a:endParaRPr lang="tr-TR" sz="2400" b="1" kern="0" dirty="0" smtClean="0">
              <a:solidFill>
                <a:srgbClr val="C00000"/>
              </a:solidFill>
              <a:effectLst>
                <a:outerShdw blurRad="38100" dist="38100" dir="2700000" algn="tl">
                  <a:srgbClr val="FFFFFF"/>
                </a:outerShdw>
              </a:effectLst>
              <a:latin typeface="Bradley Hand ITC" pitchFamily="66" charset="0"/>
            </a:endParaRPr>
          </a:p>
          <a:p>
            <a:pPr>
              <a:buNone/>
            </a:pPr>
            <a:endParaRPr lang="tr-TR" sz="2400" b="1" kern="0" dirty="0" smtClean="0">
              <a:solidFill>
                <a:srgbClr val="C00000"/>
              </a:solidFill>
              <a:effectLst>
                <a:outerShdw blurRad="38100" dist="38100" dir="2700000" algn="tl">
                  <a:srgbClr val="FFFFFF"/>
                </a:outerShdw>
              </a:effectLst>
              <a:latin typeface="Bradley Hand ITC" pitchFamily="66" charset="0"/>
            </a:endParaRPr>
          </a:p>
          <a:p>
            <a:pPr>
              <a:buNone/>
            </a:pPr>
            <a:r>
              <a:rPr lang="tr-TR" sz="2400" b="1" dirty="0" smtClean="0">
                <a:solidFill>
                  <a:srgbClr val="C00000"/>
                </a:solidFill>
                <a:effectLst>
                  <a:outerShdw blurRad="38100" dist="38100" dir="2700000" algn="tl">
                    <a:srgbClr val="FFFFFF"/>
                  </a:outerShdw>
                </a:effectLst>
                <a:latin typeface="Comic Sans MS" pitchFamily="66" charset="0"/>
              </a:rPr>
              <a:t>Sadece  başardıklarına odaklanma, başarısız olduğun konuları önemse, başarmanın en önemli yolu sıkıntı yaşadığın konuların üzerine gidip, onunla mücadele etmektir.</a:t>
            </a:r>
            <a:endParaRPr lang="tr-TR" b="1" dirty="0">
              <a:solidFill>
                <a:srgbClr val="C00000"/>
              </a:solidFill>
              <a:latin typeface="Comic Sans MS" pitchFamily="66" charset="0"/>
            </a:endParaRPr>
          </a:p>
        </p:txBody>
      </p:sp>
      <p:pic>
        <p:nvPicPr>
          <p:cNvPr id="2050" name="Picture 2" descr="C:\Users\user\Desktop\20070120230328.jpg"/>
          <p:cNvPicPr>
            <a:picLocks noChangeAspect="1" noChangeArrowheads="1"/>
          </p:cNvPicPr>
          <p:nvPr/>
        </p:nvPicPr>
        <p:blipFill>
          <a:blip r:embed="rId2" cstate="print"/>
          <a:srcRect/>
          <a:stretch>
            <a:fillRect/>
          </a:stretch>
        </p:blipFill>
        <p:spPr bwMode="auto">
          <a:xfrm>
            <a:off x="2195736" y="1484784"/>
            <a:ext cx="4392488" cy="252028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404664"/>
            <a:ext cx="8229600" cy="5691336"/>
          </a:xfrm>
        </p:spPr>
        <p:txBody>
          <a:bodyPr/>
          <a:lstStyle/>
          <a:p>
            <a:pPr>
              <a:buNone/>
            </a:pPr>
            <a:endParaRPr lang="tr-TR" b="1" dirty="0" smtClean="0">
              <a:solidFill>
                <a:srgbClr val="000000"/>
              </a:solidFill>
              <a:effectLst>
                <a:outerShdw blurRad="38100" dist="38100" dir="2700000" algn="tl">
                  <a:srgbClr val="FFFFFF"/>
                </a:outerShdw>
              </a:effectLst>
              <a:latin typeface="Comic Sans MS" pitchFamily="66" charset="0"/>
            </a:endParaRPr>
          </a:p>
          <a:p>
            <a:pPr>
              <a:buNone/>
            </a:pPr>
            <a:r>
              <a:rPr lang="tr-TR" b="1" dirty="0" smtClean="0">
                <a:solidFill>
                  <a:srgbClr val="7030A0"/>
                </a:solidFill>
                <a:effectLst>
                  <a:outerShdw blurRad="38100" dist="38100" dir="2700000" algn="tl">
                    <a:srgbClr val="FFFFFF"/>
                  </a:outerShdw>
                </a:effectLst>
                <a:latin typeface="Comic Sans MS" pitchFamily="66" charset="0"/>
              </a:rPr>
              <a:t>Anlamadığın konunun üzerine gidip ısrarcı olursan, o bilgiyi mutlaka kazanırsın, ancak bu konuda zaman zaman yardım alman gerekebilir, konu ile ilgili uzman ve öğretmenlerden bilgi almayı dene, soru sormaktan kaçınma.</a:t>
            </a:r>
          </a:p>
          <a:p>
            <a:endParaRPr lang="tr-TR" b="1" dirty="0" smtClean="0">
              <a:solidFill>
                <a:srgbClr val="7030A0"/>
              </a:solidFill>
              <a:effectLst>
                <a:outerShdw blurRad="38100" dist="38100" dir="2700000" algn="tl">
                  <a:srgbClr val="FFFFFF"/>
                </a:outerShdw>
              </a:effectLst>
              <a:latin typeface="Comic Sans MS" pitchFamily="66" charset="0"/>
            </a:endParaRPr>
          </a:p>
          <a:p>
            <a:pPr>
              <a:buNone/>
            </a:pPr>
            <a:endParaRPr lang="tr-TR" b="1" dirty="0" smtClean="0">
              <a:solidFill>
                <a:srgbClr val="7030A0"/>
              </a:solidFill>
              <a:effectLst>
                <a:outerShdw blurRad="38100" dist="38100" dir="2700000" algn="tl">
                  <a:srgbClr val="FFFFFF"/>
                </a:outerShdw>
              </a:effectLst>
              <a:latin typeface="Comic Sans MS" pitchFamily="66" charset="0"/>
            </a:endParaRPr>
          </a:p>
          <a:p>
            <a:pPr>
              <a:buNone/>
            </a:pPr>
            <a:r>
              <a:rPr lang="tr-TR" b="1" dirty="0" smtClean="0">
                <a:solidFill>
                  <a:srgbClr val="7030A0"/>
                </a:solidFill>
                <a:effectLst>
                  <a:outerShdw blurRad="38100" dist="38100" dir="2700000" algn="tl">
                    <a:srgbClr val="FFFFFF"/>
                  </a:outerShdw>
                </a:effectLst>
                <a:latin typeface="Comic Sans MS" pitchFamily="66" charset="0"/>
              </a:rPr>
              <a:t>Bir kere anlamadın diye kimse seni küçümsemez, aksine bu çaban onlara olayı ne kadar ciddiye alıp üzerine gittiğini görmelerini ve seni takdir etmelerini sağlar. </a:t>
            </a:r>
          </a:p>
          <a:p>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500034" y="785794"/>
            <a:ext cx="8229600" cy="5475312"/>
          </a:xfrm>
        </p:spPr>
        <p:txBody>
          <a:bodyPr/>
          <a:lstStyle/>
          <a:p>
            <a:pPr>
              <a:buNone/>
              <a:defRPr/>
            </a:pPr>
            <a:endParaRPr lang="tr-TR" b="1" dirty="0" smtClean="0">
              <a:solidFill>
                <a:srgbClr val="000000"/>
              </a:solidFill>
              <a:effectLst>
                <a:outerShdw blurRad="38100" dist="38100" dir="2700000" algn="tl">
                  <a:srgbClr val="FFFFFF"/>
                </a:outerShdw>
              </a:effectLst>
              <a:latin typeface="Comic Sans MS" pitchFamily="66" charset="0"/>
            </a:endParaRPr>
          </a:p>
          <a:p>
            <a:pPr>
              <a:buNone/>
              <a:defRPr/>
            </a:pPr>
            <a:endParaRPr lang="tr-TR" b="1" dirty="0" smtClean="0">
              <a:solidFill>
                <a:srgbClr val="000000"/>
              </a:solidFill>
              <a:effectLst>
                <a:outerShdw blurRad="38100" dist="38100" dir="2700000" algn="tl">
                  <a:srgbClr val="FFFFFF"/>
                </a:outerShdw>
              </a:effectLst>
              <a:latin typeface="Comic Sans MS" pitchFamily="66" charset="0"/>
            </a:endParaRPr>
          </a:p>
          <a:p>
            <a:pPr>
              <a:buNone/>
              <a:defRPr/>
            </a:pPr>
            <a:endParaRPr lang="tr-TR" b="1" dirty="0" smtClean="0">
              <a:solidFill>
                <a:srgbClr val="000000"/>
              </a:solidFill>
              <a:effectLst>
                <a:outerShdw blurRad="38100" dist="38100" dir="2700000" algn="tl">
                  <a:srgbClr val="FFFFFF"/>
                </a:outerShdw>
              </a:effectLst>
              <a:latin typeface="Comic Sans MS" pitchFamily="66" charset="0"/>
            </a:endParaRPr>
          </a:p>
          <a:p>
            <a:pPr algn="ctr">
              <a:buNone/>
              <a:defRPr/>
            </a:pPr>
            <a:r>
              <a:rPr lang="tr-TR" b="1" dirty="0" smtClean="0">
                <a:solidFill>
                  <a:srgbClr val="000000"/>
                </a:solidFill>
                <a:effectLst>
                  <a:outerShdw blurRad="38100" dist="38100" dir="2700000" algn="tl">
                    <a:srgbClr val="FFFFFF"/>
                  </a:outerShdw>
                </a:effectLst>
                <a:latin typeface="Comic Sans MS" pitchFamily="66" charset="0"/>
              </a:rPr>
              <a:t>Gerçekçi hedefler koy, Neyi ne kadar başarabileceğin</a:t>
            </a:r>
          </a:p>
          <a:p>
            <a:pPr algn="ctr">
              <a:buNone/>
              <a:defRPr/>
            </a:pPr>
            <a:r>
              <a:rPr lang="tr-TR" b="1" dirty="0" smtClean="0">
                <a:solidFill>
                  <a:srgbClr val="000000"/>
                </a:solidFill>
                <a:effectLst>
                  <a:outerShdw blurRad="38100" dist="38100" dir="2700000" algn="tl">
                    <a:srgbClr val="FFFFFF"/>
                  </a:outerShdw>
                </a:effectLst>
                <a:latin typeface="Comic Sans MS" pitchFamily="66" charset="0"/>
              </a:rPr>
              <a:t>konusunda gerçekçi olmayı dene.Ve bunu belirledikten</a:t>
            </a:r>
          </a:p>
          <a:p>
            <a:pPr algn="ctr">
              <a:buNone/>
              <a:defRPr/>
            </a:pPr>
            <a:r>
              <a:rPr lang="tr-TR" b="1" dirty="0" smtClean="0">
                <a:solidFill>
                  <a:srgbClr val="000000"/>
                </a:solidFill>
                <a:effectLst>
                  <a:outerShdw blurRad="38100" dist="38100" dir="2700000" algn="tl">
                    <a:srgbClr val="FFFFFF"/>
                  </a:outerShdw>
                </a:effectLst>
                <a:latin typeface="Comic Sans MS" pitchFamily="66" charset="0"/>
              </a:rPr>
              <a:t>sonra koyduğun hedef için çalış……</a:t>
            </a:r>
          </a:p>
          <a:p>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pPr>
              <a:buNone/>
            </a:pPr>
            <a:endParaRPr lang="tr-TR" sz="2800" b="1" i="1" dirty="0" smtClean="0">
              <a:solidFill>
                <a:srgbClr val="000000"/>
              </a:solidFill>
              <a:effectLst>
                <a:outerShdw blurRad="38100" dist="38100" dir="2700000" algn="tl">
                  <a:srgbClr val="FFFFFF"/>
                </a:outerShdw>
              </a:effectLst>
              <a:latin typeface="Comic Sans MS" pitchFamily="66" charset="0"/>
            </a:endParaRPr>
          </a:p>
          <a:p>
            <a:pPr>
              <a:buNone/>
            </a:pPr>
            <a:endParaRPr lang="tr-TR" sz="2800" b="1" i="1" dirty="0" smtClean="0">
              <a:solidFill>
                <a:srgbClr val="000000"/>
              </a:solidFill>
              <a:effectLst>
                <a:outerShdw blurRad="38100" dist="38100" dir="2700000" algn="tl">
                  <a:srgbClr val="FFFFFF"/>
                </a:outerShdw>
              </a:effectLst>
              <a:latin typeface="Comic Sans MS" pitchFamily="66" charset="0"/>
            </a:endParaRPr>
          </a:p>
          <a:p>
            <a:pPr>
              <a:buNone/>
            </a:pPr>
            <a:endParaRPr lang="tr-TR" sz="2800" b="1" i="1" dirty="0" smtClean="0">
              <a:solidFill>
                <a:srgbClr val="000000"/>
              </a:solidFill>
              <a:effectLst>
                <a:outerShdw blurRad="38100" dist="38100" dir="2700000" algn="tl">
                  <a:srgbClr val="FFFFFF"/>
                </a:outerShdw>
              </a:effectLst>
              <a:latin typeface="Comic Sans MS" pitchFamily="66" charset="0"/>
            </a:endParaRPr>
          </a:p>
          <a:p>
            <a:pPr>
              <a:buNone/>
            </a:pPr>
            <a:endParaRPr lang="tr-TR" sz="2800" b="1" i="1" dirty="0" smtClean="0">
              <a:solidFill>
                <a:srgbClr val="000000"/>
              </a:solidFill>
              <a:effectLst>
                <a:outerShdw blurRad="38100" dist="38100" dir="2700000" algn="tl">
                  <a:srgbClr val="FFFFFF"/>
                </a:outerShdw>
              </a:effectLst>
              <a:latin typeface="Comic Sans MS" pitchFamily="66" charset="0"/>
            </a:endParaRPr>
          </a:p>
          <a:p>
            <a:pPr>
              <a:buNone/>
            </a:pPr>
            <a:r>
              <a:rPr lang="tr-TR" sz="2800" b="1" dirty="0" smtClean="0">
                <a:solidFill>
                  <a:srgbClr val="690D57"/>
                </a:solidFill>
                <a:effectLst>
                  <a:outerShdw blurRad="38100" dist="38100" dir="2700000" algn="tl">
                    <a:srgbClr val="FFFFFF"/>
                  </a:outerShdw>
                </a:effectLst>
                <a:latin typeface="Harrington" pitchFamily="82" charset="0"/>
              </a:rPr>
              <a:t>“Hayatınızın her gününü sanki bir dağa tırmanıyormuşsunuz gibi yaşayın. Arada bir zirveye göz ucuyla bakın ki, hedefiniz daima aklınızda olsun, ama yalnızca zirveye odaklanıp, varılan her yeni noktanın farklı ve güzel manzarasını da kaçırmayın”</a:t>
            </a:r>
            <a:endParaRPr lang="tr-TR" dirty="0">
              <a:solidFill>
                <a:srgbClr val="690D57"/>
              </a:solidFill>
              <a:latin typeface="Harrington" pitchFamily="82" charset="0"/>
            </a:endParaRPr>
          </a:p>
        </p:txBody>
      </p:sp>
      <p:pic>
        <p:nvPicPr>
          <p:cNvPr id="4" name="Picture 7" descr="672-006"/>
          <p:cNvPicPr>
            <a:picLocks noChangeAspect="1" noChangeArrowheads="1"/>
          </p:cNvPicPr>
          <p:nvPr/>
        </p:nvPicPr>
        <p:blipFill>
          <a:blip r:embed="rId2" cstate="print"/>
          <a:srcRect/>
          <a:stretch>
            <a:fillRect/>
          </a:stretch>
        </p:blipFill>
        <p:spPr bwMode="auto">
          <a:xfrm>
            <a:off x="1547664" y="188640"/>
            <a:ext cx="5688632" cy="292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692696"/>
            <a:ext cx="8229600" cy="5403304"/>
          </a:xfrm>
        </p:spPr>
        <p:txBody>
          <a:bodyPr/>
          <a:lstStyle/>
          <a:p>
            <a:pPr>
              <a:buNone/>
            </a:pPr>
            <a:r>
              <a:rPr lang="tr-TR" sz="2800" b="1" dirty="0" smtClean="0">
                <a:solidFill>
                  <a:srgbClr val="000000"/>
                </a:solidFill>
                <a:latin typeface="Comic Sans MS" pitchFamily="66" charset="0"/>
              </a:rPr>
              <a:t>Ancak duyduğun kaygı sana kötü bir şeyler olacakmış hissini mi uyandırıyor?</a:t>
            </a:r>
          </a:p>
          <a:p>
            <a:pPr>
              <a:buNone/>
            </a:pPr>
            <a:r>
              <a:rPr lang="tr-TR" sz="2800" b="1" dirty="0" smtClean="0">
                <a:solidFill>
                  <a:srgbClr val="000000"/>
                </a:solidFill>
                <a:latin typeface="Comic Sans MS" pitchFamily="66" charset="0"/>
              </a:rPr>
              <a:t>							</a:t>
            </a:r>
          </a:p>
          <a:p>
            <a:pPr>
              <a:buNone/>
            </a:pPr>
            <a:r>
              <a:rPr lang="tr-TR" sz="2800" b="1" dirty="0" smtClean="0">
                <a:solidFill>
                  <a:srgbClr val="000000"/>
                </a:solidFill>
                <a:latin typeface="Comic Sans MS" pitchFamily="66" charset="0"/>
              </a:rPr>
              <a:t>					</a:t>
            </a:r>
            <a:r>
              <a:rPr lang="tr-TR" sz="2800" b="1" u="sng" dirty="0" smtClean="0">
                <a:solidFill>
                  <a:srgbClr val="000000"/>
                </a:solidFill>
                <a:latin typeface="Comic Sans MS" pitchFamily="66" charset="0"/>
              </a:rPr>
              <a:t>EYVAHHHH                      				SINAV GELİYOR!!!</a:t>
            </a:r>
          </a:p>
          <a:p>
            <a:pPr>
              <a:buNone/>
            </a:pPr>
            <a:endParaRPr lang="tr-TR" sz="2800" b="1" dirty="0" smtClean="0">
              <a:solidFill>
                <a:srgbClr val="000000"/>
              </a:solidFill>
              <a:latin typeface="Comic Sans MS" pitchFamily="66" charset="0"/>
            </a:endParaRPr>
          </a:p>
          <a:p>
            <a:pPr>
              <a:buNone/>
            </a:pPr>
            <a:endParaRPr lang="tr-TR" dirty="0"/>
          </a:p>
        </p:txBody>
      </p:sp>
      <p:pic>
        <p:nvPicPr>
          <p:cNvPr id="2050" name="Picture 2" descr="C:\Users\user\Desktop\Stranger_Anxiety-1-small.jpg"/>
          <p:cNvPicPr>
            <a:picLocks noChangeAspect="1" noChangeArrowheads="1"/>
          </p:cNvPicPr>
          <p:nvPr/>
        </p:nvPicPr>
        <p:blipFill>
          <a:blip r:embed="rId2" cstate="print"/>
          <a:srcRect/>
          <a:stretch>
            <a:fillRect/>
          </a:stretch>
        </p:blipFill>
        <p:spPr bwMode="auto">
          <a:xfrm>
            <a:off x="4572000" y="3356992"/>
            <a:ext cx="3600400" cy="2592288"/>
          </a:xfrm>
          <a:prstGeom prst="rect">
            <a:avLst/>
          </a:prstGeom>
          <a:noFill/>
        </p:spPr>
      </p:pic>
      <p:pic>
        <p:nvPicPr>
          <p:cNvPr id="5" name="Picture 2" descr="C:\Users\user\Desktop\imagesCANP64OH.jpg"/>
          <p:cNvPicPr>
            <a:picLocks noChangeAspect="1" noChangeArrowheads="1"/>
          </p:cNvPicPr>
          <p:nvPr/>
        </p:nvPicPr>
        <p:blipFill>
          <a:blip r:embed="rId3" cstate="print"/>
          <a:srcRect/>
          <a:stretch>
            <a:fillRect/>
          </a:stretch>
        </p:blipFill>
        <p:spPr bwMode="auto">
          <a:xfrm>
            <a:off x="214282" y="2214554"/>
            <a:ext cx="3857652" cy="252142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539552" y="620688"/>
            <a:ext cx="8229600" cy="5547320"/>
          </a:xfrm>
        </p:spPr>
        <p:txBody>
          <a:bodyPr/>
          <a:lstStyle/>
          <a:p>
            <a:pPr>
              <a:buNone/>
            </a:pPr>
            <a:r>
              <a:rPr lang="tr-TR" sz="2400" b="1" dirty="0" smtClean="0">
                <a:solidFill>
                  <a:srgbClr val="0000FF"/>
                </a:solidFill>
                <a:effectLst>
                  <a:outerShdw blurRad="38100" dist="38100" dir="2700000" algn="tl">
                    <a:srgbClr val="FFFFFF"/>
                  </a:outerShdw>
                </a:effectLst>
                <a:latin typeface="Comic Sans MS" pitchFamily="66" charset="0"/>
              </a:rPr>
              <a:t>Etkili, sistemli, düzenli konu tekrarı yap ve test çöz. Bu senin sınav sistemini, zamanı iyi kullanman konusunda pratik fikirler geliştirerek tecrübe kazanmanı sağlayacaktır.</a:t>
            </a:r>
          </a:p>
          <a:p>
            <a:endParaRPr lang="tr-TR" dirty="0"/>
          </a:p>
        </p:txBody>
      </p:sp>
      <p:pic>
        <p:nvPicPr>
          <p:cNvPr id="4" name="Picture 4" descr="tekrar"/>
          <p:cNvPicPr>
            <a:picLocks noGrp="1" noChangeAspect="1" noChangeArrowheads="1"/>
          </p:cNvPicPr>
          <p:nvPr>
            <p:ph type="title"/>
          </p:nvPr>
        </p:nvPicPr>
        <p:blipFill>
          <a:blip r:embed="rId2" cstate="print"/>
          <a:srcRect/>
          <a:stretch>
            <a:fillRect/>
          </a:stretch>
        </p:blipFill>
        <p:spPr>
          <a:xfrm>
            <a:off x="4932040" y="2060848"/>
            <a:ext cx="3456384" cy="4391025"/>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332656"/>
            <a:ext cx="8229600" cy="6025302"/>
          </a:xfrm>
        </p:spPr>
        <p:txBody>
          <a:bodyPr>
            <a:normAutofit/>
          </a:bodyPr>
          <a:lstStyle/>
          <a:p>
            <a:pPr>
              <a:buNone/>
            </a:pPr>
            <a:r>
              <a:rPr lang="tr-TR" sz="2400" b="1" i="1" dirty="0" smtClean="0">
                <a:latin typeface="Monotype Corsiva" pitchFamily="66" charset="0"/>
              </a:rPr>
              <a:t>“</a:t>
            </a:r>
            <a:r>
              <a:rPr lang="tr-TR" sz="2800" b="1" i="1" dirty="0" smtClean="0">
                <a:latin typeface="Monotype Corsiva" pitchFamily="66" charset="0"/>
              </a:rPr>
              <a:t>Üzerine   Düşeni   Yapmayanların   Hayatlarının   Değişmesini   Beklemesi  Hayalden   Öteye   Gidemez.”</a:t>
            </a:r>
          </a:p>
          <a:p>
            <a:pPr algn="just">
              <a:buNone/>
              <a:defRPr/>
            </a:pPr>
            <a:r>
              <a:rPr lang="tr-TR" sz="2800" b="1" dirty="0" smtClean="0">
                <a:solidFill>
                  <a:schemeClr val="accent4">
                    <a:lumMod val="50000"/>
                  </a:schemeClr>
                </a:solidFill>
                <a:effectLst>
                  <a:outerShdw blurRad="38100" dist="38100" dir="2700000" algn="tl">
                    <a:srgbClr val="FFFFFF"/>
                  </a:outerShdw>
                </a:effectLst>
                <a:latin typeface="Comic Sans MS" pitchFamily="66" charset="0"/>
              </a:rPr>
              <a:t>Sorumluluk almaktan kaçma .</a:t>
            </a:r>
          </a:p>
          <a:p>
            <a:pPr algn="just">
              <a:buNone/>
              <a:defRPr/>
            </a:pPr>
            <a:r>
              <a:rPr lang="tr-TR" sz="2800" b="1" dirty="0" smtClean="0">
                <a:solidFill>
                  <a:schemeClr val="accent4">
                    <a:lumMod val="50000"/>
                  </a:schemeClr>
                </a:solidFill>
                <a:effectLst>
                  <a:outerShdw blurRad="38100" dist="38100" dir="2700000" algn="tl">
                    <a:srgbClr val="FFFFFF"/>
                  </a:outerShdw>
                </a:effectLst>
                <a:latin typeface="Comic Sans MS" pitchFamily="66" charset="0"/>
              </a:rPr>
              <a:t>“Zaten başaramayacağım,</a:t>
            </a:r>
          </a:p>
          <a:p>
            <a:pPr algn="just">
              <a:buNone/>
              <a:defRPr/>
            </a:pPr>
            <a:r>
              <a:rPr lang="tr-TR" sz="2800" b="1" dirty="0" smtClean="0">
                <a:solidFill>
                  <a:schemeClr val="accent4">
                    <a:lumMod val="50000"/>
                  </a:schemeClr>
                </a:solidFill>
                <a:effectLst>
                  <a:outerShdw blurRad="38100" dist="38100" dir="2700000" algn="tl">
                    <a:srgbClr val="FFFFFF"/>
                  </a:outerShdw>
                </a:effectLst>
                <a:latin typeface="Comic Sans MS" pitchFamily="66" charset="0"/>
              </a:rPr>
              <a:t>Bu sınavda başarılı olamamak </a:t>
            </a:r>
          </a:p>
          <a:p>
            <a:pPr algn="just">
              <a:buNone/>
              <a:defRPr/>
            </a:pPr>
            <a:r>
              <a:rPr lang="tr-TR" sz="2800" b="1" dirty="0" smtClean="0">
                <a:solidFill>
                  <a:schemeClr val="accent4">
                    <a:lumMod val="50000"/>
                  </a:schemeClr>
                </a:solidFill>
                <a:effectLst>
                  <a:outerShdw blurRad="38100" dist="38100" dir="2700000" algn="tl">
                    <a:srgbClr val="FFFFFF"/>
                  </a:outerShdw>
                </a:effectLst>
                <a:latin typeface="Comic Sans MS" pitchFamily="66" charset="0"/>
              </a:rPr>
              <a:t>benim kaderim,</a:t>
            </a:r>
          </a:p>
          <a:p>
            <a:pPr algn="just">
              <a:buNone/>
              <a:defRPr/>
            </a:pPr>
            <a:r>
              <a:rPr lang="tr-TR" sz="2800" b="1" dirty="0" smtClean="0">
                <a:solidFill>
                  <a:schemeClr val="accent4">
                    <a:lumMod val="50000"/>
                  </a:schemeClr>
                </a:solidFill>
                <a:effectLst>
                  <a:outerShdw blurRad="38100" dist="38100" dir="2700000" algn="tl">
                    <a:srgbClr val="FFFFFF"/>
                  </a:outerShdw>
                </a:effectLst>
                <a:latin typeface="Comic Sans MS" pitchFamily="66" charset="0"/>
              </a:rPr>
              <a:t>herkesin imkanları benden daha çok, </a:t>
            </a:r>
          </a:p>
          <a:p>
            <a:pPr algn="just">
              <a:buNone/>
              <a:defRPr/>
            </a:pPr>
            <a:r>
              <a:rPr lang="tr-TR" sz="2800" b="1" dirty="0" smtClean="0">
                <a:solidFill>
                  <a:schemeClr val="accent4">
                    <a:lumMod val="50000"/>
                  </a:schemeClr>
                </a:solidFill>
                <a:effectLst>
                  <a:outerShdw blurRad="38100" dist="38100" dir="2700000" algn="tl">
                    <a:srgbClr val="FFFFFF"/>
                  </a:outerShdw>
                </a:effectLst>
                <a:latin typeface="Comic Sans MS" pitchFamily="66" charset="0"/>
              </a:rPr>
              <a:t>imkanı çok olanlar benden daha şanslı,</a:t>
            </a:r>
          </a:p>
          <a:p>
            <a:pPr>
              <a:buNone/>
              <a:defRPr/>
            </a:pPr>
            <a:r>
              <a:rPr lang="tr-TR" sz="2800" b="1" dirty="0" smtClean="0">
                <a:solidFill>
                  <a:schemeClr val="accent4">
                    <a:lumMod val="50000"/>
                  </a:schemeClr>
                </a:solidFill>
                <a:effectLst>
                  <a:outerShdw blurRad="38100" dist="38100" dir="2700000" algn="tl">
                    <a:srgbClr val="FFFFFF"/>
                  </a:outerShdw>
                </a:effectLst>
                <a:latin typeface="Comic Sans MS" pitchFamily="66" charset="0"/>
              </a:rPr>
              <a:t>bu sistem benim gibilerin başarısını engelliyor” gibi düşünceler </a:t>
            </a:r>
          </a:p>
          <a:p>
            <a:pPr algn="just">
              <a:buNone/>
              <a:defRPr/>
            </a:pPr>
            <a:r>
              <a:rPr lang="tr-TR" sz="2800" b="1" dirty="0" smtClean="0">
                <a:solidFill>
                  <a:schemeClr val="accent4">
                    <a:lumMod val="50000"/>
                  </a:schemeClr>
                </a:solidFill>
                <a:effectLst>
                  <a:outerShdw blurRad="38100" dist="38100" dir="2700000" algn="tl">
                    <a:srgbClr val="FFFFFF"/>
                  </a:outerShdw>
                </a:effectLst>
                <a:latin typeface="Comic Sans MS" pitchFamily="66" charset="0"/>
              </a:rPr>
              <a:t>sorumluluk almaktan kaçmak için birer bahane olabilir.</a:t>
            </a:r>
          </a:p>
          <a:p>
            <a:pPr>
              <a:buNone/>
            </a:pPr>
            <a:endParaRPr lang="tr-TR" dirty="0"/>
          </a:p>
        </p:txBody>
      </p:sp>
      <p:pic>
        <p:nvPicPr>
          <p:cNvPr id="4" name="Picture 7" descr="sinavstresi"/>
          <p:cNvPicPr>
            <a:picLocks noChangeAspect="1" noChangeArrowheads="1"/>
          </p:cNvPicPr>
          <p:nvPr/>
        </p:nvPicPr>
        <p:blipFill>
          <a:blip r:embed="rId2" cstate="print"/>
          <a:srcRect/>
          <a:stretch>
            <a:fillRect/>
          </a:stretch>
        </p:blipFill>
        <p:spPr>
          <a:xfrm>
            <a:off x="6588224" y="1052736"/>
            <a:ext cx="2160240" cy="230425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692696"/>
            <a:ext cx="8229600" cy="5403304"/>
          </a:xfrm>
        </p:spPr>
        <p:txBody>
          <a:bodyPr/>
          <a:lstStyle/>
          <a:p>
            <a:pPr>
              <a:buNone/>
            </a:pPr>
            <a:endParaRPr lang="tr-TR" b="1" dirty="0" smtClean="0"/>
          </a:p>
          <a:p>
            <a:pPr>
              <a:buNone/>
            </a:pPr>
            <a:endParaRPr lang="tr-TR" b="1" dirty="0" smtClean="0"/>
          </a:p>
          <a:p>
            <a:pPr>
              <a:buNone/>
            </a:pPr>
            <a:r>
              <a:rPr lang="tr-TR" b="1" dirty="0" smtClean="0"/>
              <a:t> </a:t>
            </a:r>
            <a:r>
              <a:rPr lang="tr-TR" sz="3200" b="1" dirty="0" smtClean="0">
                <a:solidFill>
                  <a:srgbClr val="EC0A7B"/>
                </a:solidFill>
                <a:effectLst>
                  <a:outerShdw blurRad="38100" dist="38100" dir="2700000" algn="tl">
                    <a:srgbClr val="FFFFFF"/>
                  </a:outerShdw>
                </a:effectLst>
                <a:latin typeface="Comic Sans MS" pitchFamily="66" charset="0"/>
              </a:rPr>
              <a:t>Her türlü deneme sınavı, ders sınavından aldığın puanlar çok başarılı da olsa, başarısız da olsa gerçek sınavda karşılaşacağın durum olarak düşünme, sadece çalışmalarını buna göre ayarla</a:t>
            </a:r>
            <a:r>
              <a:rPr lang="tr-TR" sz="3200" b="1" dirty="0" smtClean="0">
                <a:solidFill>
                  <a:srgbClr val="EC0A7B"/>
                </a:solidFill>
                <a:effectLst>
                  <a:outerShdw blurRad="38100" dist="38100" dir="2700000" algn="tl">
                    <a:srgbClr val="FFFFFF"/>
                  </a:outerShdw>
                </a:effectLst>
              </a:rPr>
              <a:t>.</a:t>
            </a:r>
            <a:endParaRPr lang="tr-TR" sz="3200" dirty="0">
              <a:solidFill>
                <a:srgbClr val="EC0A7B"/>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764704"/>
            <a:ext cx="8229600" cy="5331296"/>
          </a:xfrm>
        </p:spPr>
        <p:txBody>
          <a:bodyPr/>
          <a:lstStyle/>
          <a:p>
            <a:pPr>
              <a:lnSpc>
                <a:spcPct val="90000"/>
              </a:lnSpc>
              <a:buNone/>
              <a:defRPr/>
            </a:pPr>
            <a:r>
              <a:rPr lang="tr-TR" b="1" dirty="0" smtClean="0">
                <a:solidFill>
                  <a:srgbClr val="002060"/>
                </a:solidFill>
                <a:effectLst>
                  <a:outerShdw blurRad="38100" dist="38100" dir="2700000" algn="tl">
                    <a:srgbClr val="FFFFFF"/>
                  </a:outerShdw>
                </a:effectLst>
                <a:latin typeface="Comic Sans MS" pitchFamily="66" charset="0"/>
              </a:rPr>
              <a:t>Sen; Annen-baban, arkadaşların  ve tüm çevren için sadece ”sen” olduğun için değerlisin. Bu sınavı başarınca onlar için değerin azalmayacak. Kazanırsan sadece seninle senin kadar sevinecekler. Çünkü seni çok seviyorlar. </a:t>
            </a:r>
          </a:p>
          <a:p>
            <a:pPr>
              <a:lnSpc>
                <a:spcPct val="90000"/>
              </a:lnSpc>
              <a:buNone/>
              <a:defRPr/>
            </a:pPr>
            <a:r>
              <a:rPr lang="tr-TR" b="1" dirty="0" smtClean="0">
                <a:solidFill>
                  <a:srgbClr val="002060"/>
                </a:solidFill>
                <a:effectLst>
                  <a:outerShdw blurRad="38100" dist="38100" dir="2700000" algn="tl">
                    <a:srgbClr val="FFFFFF"/>
                  </a:outerShdw>
                </a:effectLst>
                <a:latin typeface="Comic Sans MS" pitchFamily="66" charset="0"/>
              </a:rPr>
              <a:t>   Ve  kazanamazsan sevgileri devam edecek.Onların sana olan sevgisi bir sınava bağlı değil.</a:t>
            </a:r>
          </a:p>
          <a:p>
            <a:pPr>
              <a:lnSpc>
                <a:spcPct val="90000"/>
              </a:lnSpc>
              <a:buNone/>
              <a:defRPr/>
            </a:pPr>
            <a:endParaRPr lang="tr-TR" b="1" dirty="0">
              <a:solidFill>
                <a:srgbClr val="002060"/>
              </a:solidFill>
            </a:endParaRPr>
          </a:p>
        </p:txBody>
      </p:sp>
      <p:pic>
        <p:nvPicPr>
          <p:cNvPr id="4098" name="Picture 2" descr="C:\Users\user\Desktop\cocuk_sevgisi.jpg"/>
          <p:cNvPicPr>
            <a:picLocks noChangeAspect="1" noChangeArrowheads="1"/>
          </p:cNvPicPr>
          <p:nvPr/>
        </p:nvPicPr>
        <p:blipFill>
          <a:blip r:embed="rId2" cstate="print"/>
          <a:srcRect/>
          <a:stretch>
            <a:fillRect/>
          </a:stretch>
        </p:blipFill>
        <p:spPr bwMode="auto">
          <a:xfrm>
            <a:off x="827584" y="3861048"/>
            <a:ext cx="7488832" cy="223224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0" y="692696"/>
            <a:ext cx="8929718" cy="5259288"/>
          </a:xfrm>
        </p:spPr>
        <p:txBody>
          <a:bodyPr/>
          <a:lstStyle/>
          <a:p>
            <a:pPr>
              <a:buNone/>
              <a:defRPr/>
            </a:pPr>
            <a:endParaRPr lang="tr-TR" dirty="0" smtClean="0">
              <a:solidFill>
                <a:srgbClr val="000000"/>
              </a:solidFill>
              <a:effectLst>
                <a:outerShdw blurRad="38100" dist="38100" dir="2700000" algn="tl">
                  <a:srgbClr val="FFFFFF"/>
                </a:outerShdw>
              </a:effectLst>
              <a:latin typeface="Comic Sans MS" pitchFamily="66" charset="0"/>
            </a:endParaRPr>
          </a:p>
          <a:p>
            <a:pPr>
              <a:buNone/>
              <a:defRPr/>
            </a:pPr>
            <a:endParaRPr lang="tr-TR" dirty="0" smtClean="0">
              <a:solidFill>
                <a:srgbClr val="000000"/>
              </a:solidFill>
              <a:effectLst>
                <a:outerShdw blurRad="38100" dist="38100" dir="2700000" algn="tl">
                  <a:srgbClr val="FFFFFF"/>
                </a:outerShdw>
              </a:effectLst>
              <a:latin typeface="Comic Sans MS" pitchFamily="66" charset="0"/>
            </a:endParaRPr>
          </a:p>
          <a:p>
            <a:pPr>
              <a:buNone/>
              <a:defRPr/>
            </a:pPr>
            <a:endParaRPr lang="tr-TR" dirty="0" smtClean="0">
              <a:solidFill>
                <a:srgbClr val="000000"/>
              </a:solidFill>
              <a:effectLst>
                <a:outerShdw blurRad="38100" dist="38100" dir="2700000" algn="tl">
                  <a:srgbClr val="FFFFFF"/>
                </a:outerShdw>
              </a:effectLst>
              <a:latin typeface="Comic Sans MS" pitchFamily="66" charset="0"/>
            </a:endParaRPr>
          </a:p>
          <a:p>
            <a:pPr>
              <a:buNone/>
              <a:defRPr/>
            </a:pPr>
            <a:endParaRPr lang="tr-TR" dirty="0" smtClean="0">
              <a:solidFill>
                <a:srgbClr val="000000"/>
              </a:solidFill>
              <a:effectLst>
                <a:outerShdw blurRad="38100" dist="38100" dir="2700000" algn="tl">
                  <a:srgbClr val="FFFFFF"/>
                </a:outerShdw>
              </a:effectLst>
              <a:latin typeface="Comic Sans MS" pitchFamily="66" charset="0"/>
            </a:endParaRPr>
          </a:p>
          <a:p>
            <a:pPr>
              <a:buNone/>
              <a:defRPr/>
            </a:pPr>
            <a:endParaRPr lang="tr-TR" dirty="0" smtClean="0">
              <a:solidFill>
                <a:srgbClr val="000000"/>
              </a:solidFill>
              <a:effectLst>
                <a:outerShdw blurRad="38100" dist="38100" dir="2700000" algn="tl">
                  <a:srgbClr val="FFFFFF"/>
                </a:outerShdw>
              </a:effectLst>
              <a:latin typeface="Comic Sans MS" pitchFamily="66" charset="0"/>
            </a:endParaRPr>
          </a:p>
          <a:p>
            <a:pPr>
              <a:buNone/>
              <a:defRPr/>
            </a:pPr>
            <a:endParaRPr lang="tr-TR" dirty="0" smtClean="0">
              <a:solidFill>
                <a:srgbClr val="000000"/>
              </a:solidFill>
              <a:effectLst>
                <a:outerShdw blurRad="38100" dist="38100" dir="2700000" algn="tl">
                  <a:srgbClr val="FFFFFF"/>
                </a:outerShdw>
              </a:effectLst>
              <a:latin typeface="Comic Sans MS" pitchFamily="66" charset="0"/>
            </a:endParaRPr>
          </a:p>
          <a:p>
            <a:pPr>
              <a:buNone/>
              <a:defRPr/>
            </a:pPr>
            <a:r>
              <a:rPr lang="tr-TR" sz="2800" dirty="0" smtClean="0">
                <a:solidFill>
                  <a:srgbClr val="000000"/>
                </a:solidFill>
                <a:effectLst>
                  <a:outerShdw blurRad="38100" dist="38100" dir="2700000" algn="tl">
                    <a:srgbClr val="FFFFFF"/>
                  </a:outerShdw>
                </a:effectLst>
                <a:latin typeface="Comic Sans MS" pitchFamily="66" charset="0"/>
              </a:rPr>
              <a:t>Sınava hazırlık sürecini ve sınav anını sağlıklı geçirmen için sadece bunları yapman yeterli değil;</a:t>
            </a:r>
          </a:p>
          <a:p>
            <a:pPr>
              <a:buNone/>
              <a:defRPr/>
            </a:pPr>
            <a:r>
              <a:rPr lang="tr-TR" sz="2800" dirty="0" smtClean="0">
                <a:solidFill>
                  <a:srgbClr val="000000"/>
                </a:solidFill>
                <a:effectLst>
                  <a:outerShdw blurRad="38100" dist="38100" dir="2700000" algn="tl">
                    <a:srgbClr val="FFFFFF"/>
                  </a:outerShdw>
                </a:effectLst>
                <a:latin typeface="Comic Sans MS" pitchFamily="66" charset="0"/>
              </a:rPr>
              <a:t>  Sağlığını da korumak zorundasın.</a:t>
            </a:r>
          </a:p>
          <a:p>
            <a:endParaRPr lang="tr-TR" dirty="0"/>
          </a:p>
        </p:txBody>
      </p:sp>
      <p:pic>
        <p:nvPicPr>
          <p:cNvPr id="1026" name="Picture 2" descr="C:\Users\user\Desktop\imagesCAVE70HT.jpg"/>
          <p:cNvPicPr>
            <a:picLocks noChangeAspect="1" noChangeArrowheads="1"/>
          </p:cNvPicPr>
          <p:nvPr/>
        </p:nvPicPr>
        <p:blipFill>
          <a:blip r:embed="rId2" cstate="print"/>
          <a:srcRect/>
          <a:stretch>
            <a:fillRect/>
          </a:stretch>
        </p:blipFill>
        <p:spPr bwMode="auto">
          <a:xfrm rot="1018769">
            <a:off x="2202542" y="573256"/>
            <a:ext cx="4248472" cy="216024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836712"/>
            <a:ext cx="8229600" cy="5259288"/>
          </a:xfrm>
        </p:spPr>
        <p:txBody>
          <a:bodyPr/>
          <a:lstStyle/>
          <a:p>
            <a:pPr>
              <a:buNone/>
              <a:defRPr/>
            </a:pPr>
            <a:endParaRPr lang="tr-TR" sz="2800" dirty="0" smtClean="0">
              <a:solidFill>
                <a:srgbClr val="000000"/>
              </a:solidFill>
              <a:effectLst>
                <a:outerShdw blurRad="38100" dist="38100" dir="2700000" algn="tl">
                  <a:srgbClr val="FFFFFF"/>
                </a:outerShdw>
              </a:effectLst>
              <a:latin typeface="Comic Sans MS" pitchFamily="66" charset="0"/>
            </a:endParaRPr>
          </a:p>
          <a:p>
            <a:pPr>
              <a:buNone/>
              <a:defRPr/>
            </a:pPr>
            <a:r>
              <a:rPr lang="tr-TR" sz="2800" b="1" dirty="0" smtClean="0">
                <a:solidFill>
                  <a:srgbClr val="690D57"/>
                </a:solidFill>
                <a:effectLst>
                  <a:outerShdw blurRad="38100" dist="38100" dir="2700000" algn="tl">
                    <a:srgbClr val="FFFFFF"/>
                  </a:outerShdw>
                </a:effectLst>
                <a:latin typeface="Lucida Calligraphy" pitchFamily="66" charset="0"/>
              </a:rPr>
              <a:t>Bu sınav hayatın sonucu değil, sadece bir sınav.</a:t>
            </a:r>
          </a:p>
          <a:p>
            <a:pPr>
              <a:buNone/>
              <a:defRPr/>
            </a:pPr>
            <a:r>
              <a:rPr lang="tr-TR" sz="2800" b="1" dirty="0" smtClean="0">
                <a:solidFill>
                  <a:srgbClr val="690D57"/>
                </a:solidFill>
                <a:effectLst>
                  <a:outerShdw blurRad="38100" dist="38100" dir="2700000" algn="tl">
                    <a:srgbClr val="FFFFFF"/>
                  </a:outerShdw>
                </a:effectLst>
                <a:latin typeface="Lucida Calligraphy" pitchFamily="66" charset="0"/>
              </a:rPr>
              <a:t>Bu sınavı başaramasan bile hayatında başarma  şansın olabilecek pek çok sınavla karşılaşacaksın. Bu sadece onlardan biri….</a:t>
            </a:r>
          </a:p>
          <a:p>
            <a:pPr>
              <a:buNone/>
              <a:defRPr/>
            </a:pPr>
            <a:r>
              <a:rPr lang="tr-TR" sz="2800" b="1" dirty="0" smtClean="0">
                <a:solidFill>
                  <a:srgbClr val="690D57"/>
                </a:solidFill>
                <a:effectLst>
                  <a:outerShdw blurRad="38100" dist="38100" dir="2700000" algn="tl">
                    <a:srgbClr val="FFFFFF"/>
                  </a:outerShdw>
                </a:effectLst>
                <a:latin typeface="Lucida Calligraphy" pitchFamily="66" charset="0"/>
              </a:rPr>
              <a:t>Sadece iyi bir başlangıç olabilir.</a:t>
            </a:r>
          </a:p>
          <a:p>
            <a:pPr>
              <a:buNone/>
              <a:defRPr/>
            </a:pPr>
            <a:r>
              <a:rPr lang="tr-TR" sz="2800" b="1" dirty="0" smtClean="0">
                <a:solidFill>
                  <a:srgbClr val="690D57"/>
                </a:solidFill>
                <a:effectLst>
                  <a:outerShdw blurRad="38100" dist="38100" dir="2700000" algn="tl">
                    <a:srgbClr val="FFFFFF"/>
                  </a:outerShdw>
                </a:effectLst>
                <a:latin typeface="Lucida Calligraphy" pitchFamily="66" charset="0"/>
              </a:rPr>
              <a:t>   Ama hayat çok uzun pek çok kez iyi bir başlangıç şansın  olacaktır….</a:t>
            </a:r>
          </a:p>
          <a:p>
            <a:endParaRPr lang="tr-TR" b="1" dirty="0">
              <a:solidFill>
                <a:srgbClr val="690D57"/>
              </a:solidFill>
              <a:latin typeface="Lucida Calligraphy"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Başlık"/>
          <p:cNvSpPr>
            <a:spLocks noGrp="1"/>
          </p:cNvSpPr>
          <p:nvPr>
            <p:ph idx="1"/>
          </p:nvPr>
        </p:nvSpPr>
        <p:spPr>
          <a:xfrm>
            <a:off x="467544" y="953344"/>
            <a:ext cx="8229600" cy="5904656"/>
          </a:xfrm>
        </p:spPr>
        <p:txBody>
          <a:bodyPr>
            <a:normAutofit/>
          </a:bodyPr>
          <a:lstStyle/>
          <a:p>
            <a:pPr>
              <a:lnSpc>
                <a:spcPct val="80000"/>
              </a:lnSpc>
              <a:buNone/>
            </a:pPr>
            <a:r>
              <a:rPr lang="tr-TR" sz="2800" dirty="0" smtClean="0">
                <a:solidFill>
                  <a:srgbClr val="002060"/>
                </a:solidFill>
                <a:latin typeface="Comic Sans MS" pitchFamily="66" charset="0"/>
              </a:rPr>
              <a:t>Soruları olduğundan daha zor gibi algılıyor ve aslında basit olan cevapları kaçırıyorsanız,</a:t>
            </a:r>
          </a:p>
          <a:p>
            <a:pPr>
              <a:lnSpc>
                <a:spcPct val="80000"/>
              </a:lnSpc>
            </a:pPr>
            <a:endParaRPr lang="tr-TR" sz="2800" dirty="0" smtClean="0">
              <a:solidFill>
                <a:srgbClr val="002060"/>
              </a:solidFill>
              <a:latin typeface="Comic Sans MS" pitchFamily="66" charset="0"/>
            </a:endParaRPr>
          </a:p>
          <a:p>
            <a:pPr>
              <a:lnSpc>
                <a:spcPct val="80000"/>
              </a:lnSpc>
              <a:buNone/>
            </a:pPr>
            <a:r>
              <a:rPr lang="tr-TR" sz="2800" dirty="0" smtClean="0">
                <a:solidFill>
                  <a:srgbClr val="002060"/>
                </a:solidFill>
                <a:latin typeface="Comic Sans MS" pitchFamily="66" charset="0"/>
              </a:rPr>
              <a:t>Dikkatsizlik yüzünden çok sayıda hata yapıyorsanız,</a:t>
            </a:r>
          </a:p>
          <a:p>
            <a:pPr>
              <a:lnSpc>
                <a:spcPct val="80000"/>
              </a:lnSpc>
            </a:pPr>
            <a:endParaRPr lang="tr-TR" sz="2800" dirty="0" smtClean="0">
              <a:solidFill>
                <a:srgbClr val="002060"/>
              </a:solidFill>
              <a:latin typeface="Comic Sans MS" pitchFamily="66" charset="0"/>
            </a:endParaRPr>
          </a:p>
          <a:p>
            <a:pPr>
              <a:lnSpc>
                <a:spcPct val="80000"/>
              </a:lnSpc>
              <a:buNone/>
            </a:pPr>
            <a:r>
              <a:rPr lang="tr-TR" sz="2800" dirty="0" smtClean="0">
                <a:solidFill>
                  <a:srgbClr val="002060"/>
                </a:solidFill>
                <a:latin typeface="Comic Sans MS" pitchFamily="66" charset="0"/>
              </a:rPr>
              <a:t>Hiç beklemediğiniz halde sınavdan çok kötü bir not aldıysanız,</a:t>
            </a:r>
          </a:p>
          <a:p>
            <a:pPr>
              <a:lnSpc>
                <a:spcPct val="80000"/>
              </a:lnSpc>
              <a:buNone/>
            </a:pPr>
            <a:endParaRPr lang="tr-TR" sz="2800" dirty="0" smtClean="0">
              <a:solidFill>
                <a:srgbClr val="002060"/>
              </a:solidFill>
              <a:latin typeface="Comic Sans MS" pitchFamily="66" charset="0"/>
            </a:endParaRPr>
          </a:p>
          <a:p>
            <a:pPr>
              <a:lnSpc>
                <a:spcPct val="80000"/>
              </a:lnSpc>
              <a:buNone/>
            </a:pPr>
            <a:r>
              <a:rPr lang="tr-TR" sz="2800" dirty="0" smtClean="0">
                <a:solidFill>
                  <a:srgbClr val="002060"/>
                </a:solidFill>
                <a:latin typeface="Comic Sans MS" pitchFamily="66" charset="0"/>
              </a:rPr>
              <a:t>Çalışmanıza rağmen kötü notlar alıyor ve kendinize olan güveninizi yitiriyorsanız,</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539552" y="1052736"/>
            <a:ext cx="8229600" cy="5403304"/>
          </a:xfrm>
        </p:spPr>
        <p:txBody>
          <a:bodyPr>
            <a:normAutofit/>
          </a:bodyPr>
          <a:lstStyle/>
          <a:p>
            <a:pPr>
              <a:lnSpc>
                <a:spcPct val="80000"/>
              </a:lnSpc>
              <a:buNone/>
            </a:pPr>
            <a:r>
              <a:rPr lang="tr-TR" sz="2800" dirty="0" smtClean="0">
                <a:solidFill>
                  <a:srgbClr val="002060"/>
                </a:solidFill>
                <a:latin typeface="Comic Sans MS" pitchFamily="66" charset="0"/>
              </a:rPr>
              <a:t>Sınav zamanları size kabus gibi geliyorsa...</a:t>
            </a:r>
          </a:p>
          <a:p>
            <a:pPr>
              <a:lnSpc>
                <a:spcPct val="80000"/>
              </a:lnSpc>
            </a:pPr>
            <a:endParaRPr lang="tr-TR" sz="2800" dirty="0" smtClean="0">
              <a:solidFill>
                <a:srgbClr val="002060"/>
              </a:solidFill>
              <a:latin typeface="Comic Sans MS" pitchFamily="66" charset="0"/>
            </a:endParaRPr>
          </a:p>
          <a:p>
            <a:pPr>
              <a:lnSpc>
                <a:spcPct val="80000"/>
              </a:lnSpc>
              <a:buNone/>
            </a:pPr>
            <a:r>
              <a:rPr lang="tr-TR" sz="2800" dirty="0" smtClean="0">
                <a:solidFill>
                  <a:srgbClr val="002060"/>
                </a:solidFill>
                <a:latin typeface="Comic Sans MS" pitchFamily="66" charset="0"/>
              </a:rPr>
              <a:t>Sınavdan bir önceki gece uyuyamıyorsanız,</a:t>
            </a:r>
          </a:p>
          <a:p>
            <a:pPr>
              <a:lnSpc>
                <a:spcPct val="80000"/>
              </a:lnSpc>
            </a:pPr>
            <a:endParaRPr lang="tr-TR" sz="2800" dirty="0" smtClean="0">
              <a:solidFill>
                <a:srgbClr val="002060"/>
              </a:solidFill>
              <a:latin typeface="Comic Sans MS" pitchFamily="66" charset="0"/>
            </a:endParaRPr>
          </a:p>
          <a:p>
            <a:pPr>
              <a:lnSpc>
                <a:spcPct val="80000"/>
              </a:lnSpc>
              <a:buNone/>
            </a:pPr>
            <a:r>
              <a:rPr lang="tr-TR" sz="2800" dirty="0" smtClean="0">
                <a:solidFill>
                  <a:srgbClr val="002060"/>
                </a:solidFill>
                <a:latin typeface="Comic Sans MS" pitchFamily="66" charset="0"/>
              </a:rPr>
              <a:t>Sınavda heyecanlanıp çok iyi çalışmış olduğunuz ve bildiğiniz halde başarılı olamıyorsanız,</a:t>
            </a:r>
          </a:p>
          <a:p>
            <a:pPr>
              <a:lnSpc>
                <a:spcPct val="80000"/>
              </a:lnSpc>
            </a:pPr>
            <a:endParaRPr lang="tr-TR" sz="2800" dirty="0" smtClean="0">
              <a:solidFill>
                <a:srgbClr val="002060"/>
              </a:solidFill>
              <a:latin typeface="Comic Sans MS" pitchFamily="66" charset="0"/>
            </a:endParaRPr>
          </a:p>
          <a:p>
            <a:pPr>
              <a:lnSpc>
                <a:spcPct val="80000"/>
              </a:lnSpc>
              <a:buNone/>
            </a:pPr>
            <a:r>
              <a:rPr lang="tr-TR" sz="2800" dirty="0" smtClean="0">
                <a:solidFill>
                  <a:srgbClr val="002060"/>
                </a:solidFill>
                <a:latin typeface="Comic Sans MS" pitchFamily="66" charset="0"/>
              </a:rPr>
              <a:t>Sınav sırasında midenizde, karın bölgenizde gerilme ya da rahatsızlık oluyorsa,</a:t>
            </a:r>
          </a:p>
          <a:p>
            <a:endParaRPr lang="tr-TR" sz="2800"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67544" y="1052736"/>
            <a:ext cx="8229600" cy="4572000"/>
          </a:xfrm>
        </p:spPr>
        <p:txBody>
          <a:bodyPr/>
          <a:lstStyle/>
          <a:p>
            <a:pPr>
              <a:lnSpc>
                <a:spcPct val="80000"/>
              </a:lnSpc>
              <a:buNone/>
            </a:pPr>
            <a:r>
              <a:rPr lang="tr-TR" sz="3200" dirty="0" smtClean="0">
                <a:solidFill>
                  <a:srgbClr val="002060"/>
                </a:solidFill>
                <a:latin typeface="Comic Sans MS" pitchFamily="66" charset="0"/>
              </a:rPr>
              <a:t>Sınav sırasında soğuk terleme ve baş ağrıları çekiyorsanız,</a:t>
            </a:r>
          </a:p>
          <a:p>
            <a:pPr>
              <a:lnSpc>
                <a:spcPct val="80000"/>
              </a:lnSpc>
            </a:pPr>
            <a:endParaRPr lang="tr-TR" sz="3200" dirty="0" smtClean="0">
              <a:solidFill>
                <a:srgbClr val="002060"/>
              </a:solidFill>
              <a:latin typeface="Comic Sans MS" pitchFamily="66" charset="0"/>
            </a:endParaRPr>
          </a:p>
          <a:p>
            <a:pPr>
              <a:lnSpc>
                <a:spcPct val="80000"/>
              </a:lnSpc>
              <a:buNone/>
            </a:pPr>
            <a:r>
              <a:rPr lang="tr-TR" sz="3200" dirty="0" smtClean="0">
                <a:solidFill>
                  <a:srgbClr val="002060"/>
                </a:solidFill>
                <a:latin typeface="Comic Sans MS" pitchFamily="66" charset="0"/>
              </a:rPr>
              <a:t>Sınav sırasında zihninizin donduğunu bulanıklaştığını ve tam olarak düşünemediğinizi hissediyorsanız,</a:t>
            </a:r>
          </a:p>
          <a:p>
            <a:pPr>
              <a:lnSpc>
                <a:spcPct val="80000"/>
              </a:lnSpc>
            </a:pPr>
            <a:endParaRPr lang="tr-TR" sz="3200" dirty="0" smtClean="0">
              <a:solidFill>
                <a:srgbClr val="002060"/>
              </a:solidFill>
              <a:latin typeface="Comic Sans MS" pitchFamily="66" charset="0"/>
            </a:endParaRPr>
          </a:p>
          <a:p>
            <a:pPr>
              <a:lnSpc>
                <a:spcPct val="80000"/>
              </a:lnSpc>
              <a:buNone/>
            </a:pPr>
            <a:r>
              <a:rPr lang="tr-TR" sz="3200" dirty="0" smtClean="0">
                <a:solidFill>
                  <a:srgbClr val="002060"/>
                </a:solidFill>
                <a:latin typeface="Comic Sans MS" pitchFamily="66" charset="0"/>
              </a:rPr>
              <a:t>Sınav sırasında bildiklerinizi de unutuyorsanız,</a:t>
            </a:r>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115616" y="1052736"/>
            <a:ext cx="6624736" cy="3960440"/>
          </a:xfrm>
        </p:spPr>
        <p:txBody>
          <a:bodyPr>
            <a:noAutofit/>
            <a:scene3d>
              <a:camera prst="isometricOffAxis2Left"/>
              <a:lightRig rig="threePt" dir="t"/>
            </a:scene3d>
            <a:sp3d extrusionH="57150">
              <a:bevelT w="57150" h="38100" prst="artDeco"/>
              <a:bevelB w="38100" h="38100" prst="relaxedInset"/>
            </a:sp3d>
          </a:bodyPr>
          <a:lstStyle/>
          <a:p>
            <a:pPr>
              <a:buNone/>
            </a:pPr>
            <a:r>
              <a:rPr lang="tr-TR" sz="7200" dirty="0" smtClean="0">
                <a:ln>
                  <a:solidFill>
                    <a:srgbClr val="EC0A7B"/>
                  </a:solidFill>
                </a:ln>
                <a:latin typeface="Chiller" pitchFamily="82" charset="0"/>
              </a:rPr>
              <a:t>   </a:t>
            </a:r>
            <a:r>
              <a:rPr lang="tr-TR" sz="8000" b="1" dirty="0" smtClean="0">
                <a:ln w="12700">
                  <a:solidFill>
                    <a:srgbClr val="EC0A7B"/>
                  </a:solidFill>
                  <a:prstDash val="solid"/>
                </a:ln>
                <a:solidFill>
                  <a:srgbClr val="002060"/>
                </a:solidFill>
                <a:effectLst>
                  <a:outerShdw blurRad="41275" dist="20320" dir="1800000" algn="tl" rotWithShape="0">
                    <a:srgbClr val="000000">
                      <a:alpha val="40000"/>
                    </a:srgbClr>
                  </a:outerShdw>
                </a:effectLst>
                <a:latin typeface="Chiller" pitchFamily="82" charset="0"/>
              </a:rPr>
              <a:t>SINAV KAYGISI                  		GELMİŞ 		     	   DEMEKTİR</a:t>
            </a:r>
          </a:p>
          <a:p>
            <a:pPr>
              <a:buNone/>
            </a:pPr>
            <a:r>
              <a:rPr lang="tr-TR" sz="8000" b="1" dirty="0" smtClean="0">
                <a:ln w="12700">
                  <a:solidFill>
                    <a:srgbClr val="EC0A7B"/>
                  </a:solidFill>
                  <a:prstDash val="solid"/>
                </a:ln>
                <a:solidFill>
                  <a:srgbClr val="002060"/>
                </a:solidFill>
                <a:effectLst>
                  <a:outerShdw blurRad="41275" dist="20320" dir="1800000" algn="tl" rotWithShape="0">
                    <a:srgbClr val="000000">
                      <a:alpha val="40000"/>
                    </a:srgbClr>
                  </a:outerShdw>
                </a:effectLst>
                <a:latin typeface="Chiller" pitchFamily="82" charset="0"/>
                <a:sym typeface="Wingdings" pitchFamily="2" charset="2"/>
              </a:rPr>
              <a:t>   ………</a:t>
            </a:r>
            <a:r>
              <a:rPr lang="tr-TR" sz="8000" b="1" dirty="0" smtClean="0">
                <a:ln w="12700">
                  <a:solidFill>
                    <a:srgbClr val="EC0A7B"/>
                  </a:solidFill>
                  <a:prstDash val="solid"/>
                </a:ln>
                <a:solidFill>
                  <a:schemeClr val="bg2">
                    <a:tint val="85000"/>
                    <a:satMod val="155000"/>
                  </a:schemeClr>
                </a:solidFill>
                <a:effectLst>
                  <a:outerShdw blurRad="41275" dist="20320" dir="1800000" algn="tl" rotWithShape="0">
                    <a:srgbClr val="000000">
                      <a:alpha val="40000"/>
                    </a:srgbClr>
                  </a:outerShdw>
                </a:effectLst>
                <a:latin typeface="Chiller" pitchFamily="82" charset="0"/>
                <a:sym typeface="Wingdings" pitchFamily="2" charset="2"/>
              </a:rPr>
              <a:t> </a:t>
            </a:r>
            <a:endParaRPr lang="tr-TR" sz="8000" b="1" dirty="0" smtClean="0">
              <a:ln w="12700">
                <a:solidFill>
                  <a:srgbClr val="EC0A7B"/>
                </a:solidFill>
                <a:prstDash val="solid"/>
              </a:ln>
              <a:solidFill>
                <a:schemeClr val="bg2">
                  <a:tint val="85000"/>
                  <a:satMod val="155000"/>
                </a:schemeClr>
              </a:solidFill>
              <a:effectLst>
                <a:outerShdw blurRad="41275" dist="20320" dir="1800000" algn="tl" rotWithShape="0">
                  <a:srgbClr val="000000">
                    <a:alpha val="40000"/>
                  </a:srgbClr>
                </a:outerShdw>
              </a:effectLst>
              <a:latin typeface="Chiller" pitchFamily="82" charset="0"/>
            </a:endParaRPr>
          </a:p>
          <a:p>
            <a:pPr>
              <a:buNone/>
            </a:pPr>
            <a:endParaRPr lang="tr-TR" sz="7200" dirty="0">
              <a:ln w="12700">
                <a:solidFill>
                  <a:srgbClr val="EC0A7B"/>
                </a:solidFill>
                <a:prstDash val="solid"/>
              </a:ln>
              <a:latin typeface="Chiller"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836712"/>
            <a:ext cx="8229600" cy="5259288"/>
          </a:xfrm>
        </p:spPr>
        <p:txBody>
          <a:bodyPr/>
          <a:lstStyle/>
          <a:p>
            <a:pPr>
              <a:buNone/>
            </a:pPr>
            <a:r>
              <a:rPr lang="tr-TR" dirty="0" smtClean="0"/>
              <a:t>              </a:t>
            </a:r>
          </a:p>
          <a:p>
            <a:pPr>
              <a:buNone/>
            </a:pPr>
            <a:r>
              <a:rPr lang="tr-TR" dirty="0" smtClean="0"/>
              <a:t>            </a:t>
            </a:r>
            <a:r>
              <a:rPr lang="tr-TR" sz="3200" dirty="0" smtClean="0">
                <a:solidFill>
                  <a:srgbClr val="690D57"/>
                </a:solidFill>
                <a:latin typeface="Algerian" pitchFamily="82" charset="0"/>
              </a:rPr>
              <a:t>PEKİ NEDİR BU SINAV KAYGISI????</a:t>
            </a:r>
          </a:p>
          <a:p>
            <a:pPr>
              <a:buNone/>
            </a:pPr>
            <a:endParaRPr lang="tr-TR" dirty="0" smtClean="0"/>
          </a:p>
          <a:p>
            <a:pPr>
              <a:buNone/>
            </a:pPr>
            <a:endParaRPr lang="tr-TR" dirty="0" smtClean="0"/>
          </a:p>
          <a:p>
            <a:pPr>
              <a:buNone/>
            </a:pPr>
            <a:endParaRPr lang="tr-TR" dirty="0"/>
          </a:p>
        </p:txBody>
      </p:sp>
      <p:pic>
        <p:nvPicPr>
          <p:cNvPr id="3074" name="Picture 2" descr="C:\Users\user\Desktop\sinav_stresi.jpg"/>
          <p:cNvPicPr>
            <a:picLocks noChangeAspect="1" noChangeArrowheads="1"/>
          </p:cNvPicPr>
          <p:nvPr/>
        </p:nvPicPr>
        <p:blipFill>
          <a:blip r:embed="rId2" cstate="print"/>
          <a:srcRect/>
          <a:stretch>
            <a:fillRect/>
          </a:stretch>
        </p:blipFill>
        <p:spPr bwMode="auto">
          <a:xfrm>
            <a:off x="1259632" y="2564904"/>
            <a:ext cx="6654800" cy="29591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620688"/>
            <a:ext cx="8229600" cy="5475312"/>
          </a:xfrm>
        </p:spPr>
        <p:txBody>
          <a:bodyPr/>
          <a:lstStyle/>
          <a:p>
            <a:pPr>
              <a:buNone/>
            </a:pPr>
            <a:endParaRPr lang="tr-TR" sz="4800" b="1" dirty="0" smtClean="0">
              <a:solidFill>
                <a:srgbClr val="9B0751"/>
              </a:solidFill>
              <a:latin typeface="Chiller" pitchFamily="82" charset="0"/>
            </a:endParaRPr>
          </a:p>
          <a:p>
            <a:pPr>
              <a:buNone/>
            </a:pPr>
            <a:endParaRPr lang="tr-TR" sz="4800" b="1" dirty="0" smtClean="0">
              <a:solidFill>
                <a:srgbClr val="9B0751"/>
              </a:solidFill>
              <a:latin typeface="Chiller" pitchFamily="82" charset="0"/>
            </a:endParaRPr>
          </a:p>
          <a:p>
            <a:pPr>
              <a:buNone/>
            </a:pPr>
            <a:endParaRPr lang="tr-TR" sz="4800" b="1" dirty="0" smtClean="0">
              <a:solidFill>
                <a:srgbClr val="9B0751"/>
              </a:solidFill>
              <a:latin typeface="Chiller" pitchFamily="82" charset="0"/>
            </a:endParaRPr>
          </a:p>
          <a:p>
            <a:pPr>
              <a:buNone/>
            </a:pPr>
            <a:r>
              <a:rPr lang="tr-TR" sz="4800" b="1" dirty="0" smtClean="0">
                <a:solidFill>
                  <a:srgbClr val="9B0751"/>
                </a:solidFill>
                <a:latin typeface="Chiller" pitchFamily="82" charset="0"/>
              </a:rPr>
              <a:t>Öğrenilen bilginin sınav sırasında etkili biçimde kullanılmasına engel olan ve başarının düşmesine yol açan yoğun kaygıdır.</a:t>
            </a:r>
          </a:p>
          <a:p>
            <a:pPr>
              <a:buNone/>
            </a:pPr>
            <a:endParaRPr lang="tr-TR" dirty="0"/>
          </a:p>
        </p:txBody>
      </p:sp>
      <p:pic>
        <p:nvPicPr>
          <p:cNvPr id="1026" name="Picture 2" descr="C:\Users\user\Desktop\sinav_kaygisi1.jpg"/>
          <p:cNvPicPr>
            <a:picLocks noChangeAspect="1" noChangeArrowheads="1"/>
          </p:cNvPicPr>
          <p:nvPr/>
        </p:nvPicPr>
        <p:blipFill>
          <a:blip r:embed="rId2" cstate="print"/>
          <a:srcRect/>
          <a:stretch>
            <a:fillRect/>
          </a:stretch>
        </p:blipFill>
        <p:spPr bwMode="auto">
          <a:xfrm>
            <a:off x="2411760" y="332656"/>
            <a:ext cx="3528392" cy="288032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63</TotalTime>
  <Words>1033</Words>
  <Application>Microsoft Office PowerPoint</Application>
  <PresentationFormat>Ekran Gösterisi (4:3)</PresentationFormat>
  <Paragraphs>168</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Cumba</vt:lpstr>
      <vt:lpstr>SINAV KAYGISI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Neden Sınav Kaygısı Yaşıyorum?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cp:lastModifiedBy>YAŞAR</cp:lastModifiedBy>
  <cp:revision>13</cp:revision>
  <dcterms:modified xsi:type="dcterms:W3CDTF">2015-03-08T06:52:51Z</dcterms:modified>
</cp:coreProperties>
</file>