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313" r:id="rId29"/>
    <p:sldId id="314" r:id="rId30"/>
    <p:sldId id="290" r:id="rId31"/>
    <p:sldId id="292" r:id="rId32"/>
    <p:sldId id="295" r:id="rId33"/>
    <p:sldId id="296" r:id="rId34"/>
    <p:sldId id="297" r:id="rId35"/>
    <p:sldId id="299" r:id="rId36"/>
    <p:sldId id="300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6C"/>
    <a:srgbClr val="980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10400" cy="13112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2209800"/>
            <a:ext cx="3429000" cy="3962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495800" y="2209800"/>
            <a:ext cx="3429000" cy="39624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24000" y="63246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EDİRNE H.H.TEKIŞIK RAM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fld id="{966F131B-D310-4628-B4EC-438F3ECCE00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10400" cy="13112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2209800"/>
            <a:ext cx="3429000" cy="3962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3429000" cy="3962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24000" y="63246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EDİRNE H.H.TEKIŞIK RAM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fld id="{F7C54AF4-AE51-4A85-9515-93F838FB974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00232" y="1428736"/>
            <a:ext cx="6172200" cy="2357454"/>
          </a:xfrm>
        </p:spPr>
        <p:txBody>
          <a:bodyPr>
            <a:noAutofit/>
          </a:bodyPr>
          <a:lstStyle/>
          <a:p>
            <a:pPr algn="ctr"/>
            <a:r>
              <a:rPr lang="tr-TR" sz="4800" dirty="0" smtClean="0">
                <a:solidFill>
                  <a:srgbClr val="7030A0"/>
                </a:solidFill>
                <a:latin typeface="Algerian" pitchFamily="82" charset="0"/>
              </a:rPr>
              <a:t>PSİKOSOSYAL OKUL PROJESİ</a:t>
            </a:r>
            <a:br>
              <a:rPr lang="tr-TR" sz="4800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tr-TR" sz="4800" dirty="0" smtClean="0">
                <a:solidFill>
                  <a:srgbClr val="7030A0"/>
                </a:solidFill>
                <a:latin typeface="Algerian" pitchFamily="82" charset="0"/>
              </a:rPr>
              <a:t>ÖĞRETMEN EĞİTİMİ</a:t>
            </a:r>
            <a:endParaRPr lang="tr-TR" sz="4800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010400" cy="1077929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NELER YAPILABİLİR?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571612"/>
            <a:ext cx="4214842" cy="5143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200" dirty="0">
                <a:solidFill>
                  <a:srgbClr val="000000"/>
                </a:solidFill>
              </a:rPr>
              <a:t>Duygularını ifade etmelerine yardım edin, sabırlı, ilgili ve esnek davranın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200" dirty="0">
                <a:solidFill>
                  <a:srgbClr val="000000"/>
                </a:solidFill>
              </a:rPr>
              <a:t>Oyun oynamalarını teşvik edin, merak ettikleri şeyleri açıklayın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200" dirty="0">
                <a:solidFill>
                  <a:srgbClr val="000000"/>
                </a:solidFill>
              </a:rPr>
              <a:t>Dikkatleri kolayca dağılabileceğinden okulda ve evde fazla çalışmalarını beklemeyin.</a:t>
            </a:r>
          </a:p>
        </p:txBody>
      </p:sp>
      <p:pic>
        <p:nvPicPr>
          <p:cNvPr id="98311" name="Picture 7" descr="j01787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1785926"/>
            <a:ext cx="3352800" cy="3810000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571612"/>
            <a:ext cx="6800872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</a:rPr>
              <a:t>Basit ve yapılandırılmış görevler verin, ufak sorumluluklar almalarına fırsat tanıyın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AU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AU" dirty="0" smtClean="0">
                <a:solidFill>
                  <a:srgbClr val="000000"/>
                </a:solidFill>
              </a:rPr>
              <a:t>İler</a:t>
            </a:r>
            <a:r>
              <a:rPr lang="tr-TR" dirty="0" smtClean="0">
                <a:solidFill>
                  <a:srgbClr val="000000"/>
                </a:solidFill>
              </a:rPr>
              <a:t>i</a:t>
            </a:r>
            <a:r>
              <a:rPr lang="en-AU" dirty="0" smtClean="0">
                <a:solidFill>
                  <a:srgbClr val="000000"/>
                </a:solidFill>
              </a:rPr>
              <a:t>de </a:t>
            </a:r>
            <a:r>
              <a:rPr lang="en-AU" dirty="0">
                <a:solidFill>
                  <a:srgbClr val="000000"/>
                </a:solidFill>
              </a:rPr>
              <a:t>olabilecek başka travmatik olaylardan kendisini nasıl koruyacağını anlatın.</a:t>
            </a:r>
            <a:r>
              <a:rPr lang="tr-TR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None/>
            </a:pPr>
            <a:endParaRPr lang="tr-TR" sz="26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642918"/>
            <a:ext cx="7010400" cy="1066800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ERGENLERDE TSS TEPKİLERİ</a:t>
            </a:r>
            <a:br>
              <a:rPr lang="tr-TR" sz="3200" dirty="0">
                <a:solidFill>
                  <a:srgbClr val="6C006C"/>
                </a:solidFill>
                <a:latin typeface="Algerian" pitchFamily="82" charset="0"/>
              </a:rPr>
            </a:br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(13-18 YAŞ 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905000"/>
            <a:ext cx="3991004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 sz="21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Dünya ve kendi gelecekleri hakkında olumsuz </a:t>
            </a:r>
            <a:r>
              <a:rPr lang="tr-TR" sz="2200" dirty="0" smtClean="0">
                <a:solidFill>
                  <a:srgbClr val="000000"/>
                </a:solidFill>
              </a:rPr>
              <a:t>tutumlar,</a:t>
            </a:r>
          </a:p>
          <a:p>
            <a:pPr>
              <a:lnSpc>
                <a:spcPct val="90000"/>
              </a:lnSpc>
              <a:buNone/>
            </a:pPr>
            <a:r>
              <a:rPr lang="tr-TR" sz="2200" dirty="0" smtClean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Kendi korkuları ve travmaya verdikleri tepkilerle ilgili endişe; </a:t>
            </a:r>
            <a:r>
              <a:rPr lang="tr-TR" sz="2200" dirty="0" smtClean="0">
                <a:solidFill>
                  <a:srgbClr val="000000"/>
                </a:solidFill>
              </a:rPr>
              <a:t>özellikle kendilerini </a:t>
            </a:r>
            <a:r>
              <a:rPr lang="tr-TR" sz="2200" dirty="0">
                <a:solidFill>
                  <a:srgbClr val="000000"/>
                </a:solidFill>
              </a:rPr>
              <a:t>suçlu ve çaresiz hissetme gibi tepkilerinin anormal olup olmadığını merak </a:t>
            </a:r>
            <a:r>
              <a:rPr lang="tr-TR" sz="2200" dirty="0" smtClean="0">
                <a:solidFill>
                  <a:srgbClr val="000000"/>
                </a:solidFill>
              </a:rPr>
              <a:t>etme,</a:t>
            </a:r>
            <a:endParaRPr lang="tr-TR" sz="2200" dirty="0">
              <a:solidFill>
                <a:srgbClr val="000000"/>
              </a:solidFill>
            </a:endParaRPr>
          </a:p>
        </p:txBody>
      </p:sp>
      <p:pic>
        <p:nvPicPr>
          <p:cNvPr id="99345" name="Picture 17" descr="yas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28" y="2143116"/>
            <a:ext cx="3124200" cy="3429000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Left"/>
            <a:lightRig rig="threePt" dir="t">
              <a:rot lat="0" lon="0" rev="2100000"/>
            </a:lightRig>
          </a:scene3d>
          <a:sp3d extrusionH="25400"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428604"/>
            <a:ext cx="7643866" cy="6143668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Risk-alma veya duygularını davranışlarla dışa vurma davranışları (örneğin okuldan kaçma, rastgele cinsel birliktelik, madde kullanımı</a:t>
            </a:r>
            <a:r>
              <a:rPr lang="tr-TR" dirty="0" smtClean="0">
                <a:solidFill>
                  <a:srgbClr val="000000"/>
                </a:solidFill>
              </a:rPr>
              <a:t>),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İştah ve uyku sorunları, günlük etkinliklere karşı ilgi kaybı, okul </a:t>
            </a:r>
            <a:r>
              <a:rPr lang="tr-TR" dirty="0" smtClean="0">
                <a:solidFill>
                  <a:srgbClr val="000000"/>
                </a:solidFill>
              </a:rPr>
              <a:t>sorunları,</a:t>
            </a:r>
          </a:p>
          <a:p>
            <a:pPr>
              <a:buNone/>
            </a:pPr>
            <a:endParaRPr lang="tr-TR" dirty="0">
              <a:solidFill>
                <a:srgbClr val="000000"/>
              </a:solidFill>
            </a:endParaRPr>
          </a:p>
          <a:p>
            <a:r>
              <a:rPr lang="tr-TR" dirty="0" err="1" smtClean="0">
                <a:solidFill>
                  <a:srgbClr val="000000"/>
                </a:solidFill>
              </a:rPr>
              <a:t>Travmatik</a:t>
            </a:r>
            <a:r>
              <a:rPr lang="tr-TR" dirty="0" smtClean="0">
                <a:solidFill>
                  <a:srgbClr val="000000"/>
                </a:solidFill>
              </a:rPr>
              <a:t>  yaşantıdan sonra almak zorunda kaldıkları sorumluluklar nedeniyle yetişkinliğe erken girme,</a:t>
            </a: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Ana-babalarla çatışma ve tartışmaların artması. </a:t>
            </a:r>
          </a:p>
          <a:p>
            <a:endParaRPr lang="tr-TR" sz="26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010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solidFill>
                  <a:srgbClr val="6C006C"/>
                </a:solidFill>
                <a:latin typeface="Algerian" pitchFamily="82" charset="0"/>
              </a:rPr>
              <a:t>NELER YAPILABİLİR?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371600"/>
            <a:ext cx="4214842" cy="4800600"/>
          </a:xfrm>
        </p:spPr>
        <p:txBody>
          <a:bodyPr/>
          <a:lstStyle/>
          <a:p>
            <a:r>
              <a:rPr lang="en-AU" sz="2200" dirty="0" err="1">
                <a:solidFill>
                  <a:srgbClr val="000000"/>
                </a:solidFill>
              </a:rPr>
              <a:t>Aile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ve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arkadaşlarıyla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duygularını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paylaşmalarına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ve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ifade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etmelerine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yardım</a:t>
            </a:r>
            <a:r>
              <a:rPr lang="en-AU" sz="2200" dirty="0">
                <a:solidFill>
                  <a:srgbClr val="000000"/>
                </a:solidFill>
              </a:rPr>
              <a:t> </a:t>
            </a:r>
            <a:r>
              <a:rPr lang="en-AU" sz="2200" dirty="0" err="1">
                <a:solidFill>
                  <a:srgbClr val="000000"/>
                </a:solidFill>
              </a:rPr>
              <a:t>edin</a:t>
            </a:r>
            <a:r>
              <a:rPr lang="en-AU" sz="2200" dirty="0" smtClean="0">
                <a:solidFill>
                  <a:srgbClr val="000000"/>
                </a:solidFill>
              </a:rPr>
              <a:t>.</a:t>
            </a:r>
            <a:endParaRPr lang="tr-TR" sz="2200" dirty="0" smtClean="0">
              <a:solidFill>
                <a:srgbClr val="000000"/>
              </a:solidFill>
            </a:endParaRPr>
          </a:p>
          <a:p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Kabul, </a:t>
            </a:r>
            <a:r>
              <a:rPr lang="de-DE" sz="2200" dirty="0" err="1">
                <a:solidFill>
                  <a:srgbClr val="000000"/>
                </a:solidFill>
              </a:rPr>
              <a:t>hoşgörü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destek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gösterin</a:t>
            </a:r>
            <a:r>
              <a:rPr lang="de-DE" sz="2200" dirty="0" smtClean="0">
                <a:solidFill>
                  <a:srgbClr val="000000"/>
                </a:solidFill>
              </a:rPr>
              <a:t>.</a:t>
            </a:r>
            <a:endParaRPr lang="tr-TR" sz="2200" dirty="0" smtClean="0">
              <a:solidFill>
                <a:srgbClr val="000000"/>
              </a:solidFill>
            </a:endParaRPr>
          </a:p>
          <a:p>
            <a:endParaRPr lang="tr-TR" sz="2200" dirty="0" smtClean="0">
              <a:solidFill>
                <a:srgbClr val="000000"/>
              </a:solidFill>
            </a:endParaRPr>
          </a:p>
          <a:p>
            <a:r>
              <a:rPr lang="de-DE" sz="2200" dirty="0" err="1" smtClean="0">
                <a:solidFill>
                  <a:srgbClr val="000000"/>
                </a:solidFill>
              </a:rPr>
              <a:t>Gündelik</a:t>
            </a:r>
            <a:r>
              <a:rPr lang="de-DE" sz="2200" dirty="0" smtClean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faaliyetlere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katılmalarını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spor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yapmalarını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teşvik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edin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01381" name="Picture 5" descr="Resim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1828800"/>
            <a:ext cx="3124200" cy="4114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428736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600" dirty="0" err="1">
                <a:solidFill>
                  <a:srgbClr val="000000"/>
                </a:solidFill>
              </a:rPr>
              <a:t>Okul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başarılarıyla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ilgili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beklentilerinizi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azaltın</a:t>
            </a:r>
            <a:r>
              <a:rPr lang="de-DE" sz="2600" dirty="0" smtClean="0">
                <a:solidFill>
                  <a:srgbClr val="000000"/>
                </a:solidFill>
              </a:rPr>
              <a:t>.</a:t>
            </a:r>
            <a:endParaRPr lang="tr-TR" sz="26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de-DE" sz="2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600" dirty="0" err="1">
                <a:solidFill>
                  <a:srgbClr val="000000"/>
                </a:solidFill>
              </a:rPr>
              <a:t>Varsa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travma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sonrası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yeniden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yapılandırma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çalışmalarına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katılmaları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ve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başkalarına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yardım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etmeleri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için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onları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teşvik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edin</a:t>
            </a:r>
            <a:r>
              <a:rPr lang="de-DE" sz="2600" dirty="0">
                <a:solidFill>
                  <a:srgbClr val="000000"/>
                </a:solidFill>
              </a:rPr>
              <a:t>.</a:t>
            </a:r>
            <a:r>
              <a:rPr lang="tr-TR" sz="26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tr-TR" sz="26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010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tr-TR" sz="3200" dirty="0">
                <a:solidFill>
                  <a:srgbClr val="000000"/>
                </a:solidFill>
                <a:latin typeface="Arial" charset="0"/>
              </a:rPr>
            </a:br>
            <a:r>
              <a:rPr lang="tr-TR" sz="3600" dirty="0">
                <a:solidFill>
                  <a:srgbClr val="6C006C"/>
                </a:solidFill>
                <a:latin typeface="Algerian" pitchFamily="82" charset="0"/>
              </a:rPr>
              <a:t>KAYGI VE DEPRESYON TEPKİLERİ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209800"/>
            <a:ext cx="4429156" cy="3962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tr-TR" dirty="0" err="1">
                <a:solidFill>
                  <a:srgbClr val="000000"/>
                </a:solidFill>
              </a:rPr>
              <a:t>Depresif</a:t>
            </a:r>
            <a:r>
              <a:rPr lang="tr-TR" dirty="0">
                <a:solidFill>
                  <a:srgbClr val="000000"/>
                </a:solidFill>
              </a:rPr>
              <a:t> ya da sinirli bir ruh </a:t>
            </a:r>
            <a:r>
              <a:rPr lang="tr-TR" dirty="0" smtClean="0">
                <a:solidFill>
                  <a:srgbClr val="000000"/>
                </a:solidFill>
              </a:rPr>
              <a:t>hali,</a:t>
            </a:r>
          </a:p>
          <a:p>
            <a:pPr marL="609600" indent="-609600">
              <a:lnSpc>
                <a:spcPct val="80000"/>
              </a:lnSpc>
            </a:pPr>
            <a:endParaRPr lang="tr-TR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tr-TR" dirty="0">
                <a:solidFill>
                  <a:srgbClr val="000000"/>
                </a:solidFill>
              </a:rPr>
              <a:t>Tüm etkinliklere duyulan ilginin azalması ve bunlardan haz alamama </a:t>
            </a:r>
            <a:r>
              <a:rPr lang="tr-TR" dirty="0" smtClean="0">
                <a:solidFill>
                  <a:srgbClr val="000000"/>
                </a:solidFill>
              </a:rPr>
              <a:t>,</a:t>
            </a:r>
          </a:p>
          <a:p>
            <a:pPr marL="609600" indent="-609600">
              <a:lnSpc>
                <a:spcPct val="80000"/>
              </a:lnSpc>
            </a:pPr>
            <a:endParaRPr lang="tr-TR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tr-TR" dirty="0">
                <a:solidFill>
                  <a:srgbClr val="000000"/>
                </a:solidFill>
              </a:rPr>
              <a:t>Aşırı </a:t>
            </a:r>
            <a:r>
              <a:rPr lang="tr-TR" dirty="0" smtClean="0">
                <a:solidFill>
                  <a:srgbClr val="000000"/>
                </a:solidFill>
              </a:rPr>
              <a:t>yavaşlık,</a:t>
            </a:r>
            <a:endParaRPr lang="tr-TR" dirty="0">
              <a:solidFill>
                <a:srgbClr val="000000"/>
              </a:solidFill>
            </a:endParaRPr>
          </a:p>
        </p:txBody>
      </p:sp>
      <p:pic>
        <p:nvPicPr>
          <p:cNvPr id="102411" name="Picture 11" descr="j031676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4" y="1857364"/>
            <a:ext cx="3657600" cy="3810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428604"/>
            <a:ext cx="7858180" cy="6643710"/>
          </a:xfrm>
        </p:spPr>
        <p:txBody>
          <a:bodyPr>
            <a:no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Diyet yapılmadığı halde bariz şekilde kilo kaybı veya </a:t>
            </a:r>
            <a:r>
              <a:rPr lang="tr-TR" sz="2200" dirty="0" smtClean="0">
                <a:solidFill>
                  <a:srgbClr val="000000"/>
                </a:solidFill>
              </a:rPr>
              <a:t>artışı,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Kaybedilen kişiyi </a:t>
            </a:r>
            <a:r>
              <a:rPr lang="tr-TR" sz="2200" dirty="0" smtClean="0">
                <a:solidFill>
                  <a:srgbClr val="000000"/>
                </a:solidFill>
              </a:rPr>
              <a:t>özleme,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Sevilen birinin kaybını </a:t>
            </a:r>
            <a:r>
              <a:rPr lang="tr-TR" sz="2200" dirty="0" smtClean="0">
                <a:solidFill>
                  <a:srgbClr val="000000"/>
                </a:solidFill>
              </a:rPr>
              <a:t>'kabullenmeme‘,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Uykusuzluk ya da aşırı </a:t>
            </a:r>
            <a:r>
              <a:rPr lang="tr-TR" sz="2200" dirty="0" smtClean="0">
                <a:solidFill>
                  <a:srgbClr val="000000"/>
                </a:solidFill>
              </a:rPr>
              <a:t>uyuma,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Aşırı </a:t>
            </a:r>
            <a:r>
              <a:rPr lang="tr-TR" sz="2200" dirty="0" smtClean="0">
                <a:solidFill>
                  <a:srgbClr val="000000"/>
                </a:solidFill>
              </a:rPr>
              <a:t>huzursuzluk,</a:t>
            </a:r>
          </a:p>
          <a:p>
            <a:endParaRPr lang="tr-TR" sz="2200" dirty="0" smtClean="0">
              <a:solidFill>
                <a:srgbClr val="000000"/>
              </a:solidFill>
            </a:endParaRPr>
          </a:p>
          <a:p>
            <a:r>
              <a:rPr lang="tr-TR" sz="2200" dirty="0" smtClean="0">
                <a:solidFill>
                  <a:srgbClr val="000000"/>
                </a:solidFill>
              </a:rPr>
              <a:t>Enerji kaybı/azalması ve derin bir yorgunluk hissi,</a:t>
            </a:r>
          </a:p>
          <a:p>
            <a:endParaRPr lang="tr-TR" sz="2200" dirty="0" smtClean="0">
              <a:solidFill>
                <a:srgbClr val="000000"/>
              </a:solidFill>
            </a:endParaRPr>
          </a:p>
          <a:p>
            <a:r>
              <a:rPr lang="tr-TR" sz="2200" dirty="0" smtClean="0">
                <a:solidFill>
                  <a:srgbClr val="000000"/>
                </a:solidFill>
              </a:rPr>
              <a:t>Değersizlik duygusu,</a:t>
            </a:r>
          </a:p>
          <a:p>
            <a:pPr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2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066800"/>
            <a:ext cx="7572428" cy="51054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Konsantre olmada ya da karar vermede </a:t>
            </a:r>
            <a:r>
              <a:rPr lang="tr-TR" dirty="0" smtClean="0">
                <a:solidFill>
                  <a:srgbClr val="000000"/>
                </a:solidFill>
              </a:rPr>
              <a:t>zorluk,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Tekrarlayan ölüm </a:t>
            </a:r>
            <a:r>
              <a:rPr lang="tr-TR" dirty="0" smtClean="0">
                <a:solidFill>
                  <a:srgbClr val="000000"/>
                </a:solidFill>
              </a:rPr>
              <a:t>düşünceleri,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Hayatın yaşamaya değmediğine </a:t>
            </a:r>
            <a:r>
              <a:rPr lang="tr-TR" dirty="0" smtClean="0">
                <a:solidFill>
                  <a:srgbClr val="000000"/>
                </a:solidFill>
              </a:rPr>
              <a:t>dair </a:t>
            </a:r>
            <a:r>
              <a:rPr lang="tr-TR" dirty="0">
                <a:solidFill>
                  <a:srgbClr val="000000"/>
                </a:solidFill>
              </a:rPr>
              <a:t>tekrarlayan </a:t>
            </a:r>
            <a:r>
              <a:rPr lang="tr-TR" dirty="0" smtClean="0">
                <a:solidFill>
                  <a:srgbClr val="000000"/>
                </a:solidFill>
              </a:rPr>
              <a:t>düşünceler,</a:t>
            </a: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Aşırı ya da duruma uymayan suçluluk duyguları.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571480"/>
            <a:ext cx="7786742" cy="5600720"/>
          </a:xfrm>
        </p:spPr>
        <p:txBody>
          <a:bodyPr/>
          <a:lstStyle/>
          <a:p>
            <a:pPr algn="ctr">
              <a:buNone/>
            </a:pPr>
            <a:r>
              <a:rPr lang="tr-TR" sz="4400" dirty="0" smtClean="0">
                <a:solidFill>
                  <a:srgbClr val="6C006C"/>
                </a:solidFill>
                <a:latin typeface="Algerian" pitchFamily="82" charset="0"/>
              </a:rPr>
              <a:t>DİKKAT!!!</a:t>
            </a:r>
          </a:p>
          <a:p>
            <a:pPr algn="ctr"/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Yaşanan bir travma sonrası,kişinin  kaygı ve depresyon belirtileri göstermesi </a:t>
            </a:r>
            <a:r>
              <a:rPr lang="tr-TR" b="1" dirty="0" smtClean="0"/>
              <a:t>normal</a:t>
            </a:r>
            <a:r>
              <a:rPr lang="tr-TR" dirty="0" smtClean="0"/>
              <a:t> bir durumdur.</a:t>
            </a:r>
          </a:p>
          <a:p>
            <a:pPr>
              <a:lnSpc>
                <a:spcPct val="90000"/>
              </a:lnSpc>
              <a:buNone/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Depresyon ve kaygı durumu uzun süre devam ediyorsa; birey normal yaşamına devam etmede, uyumda güçlük çekiyorsa ( normalleşme sağlanamıyorsa) rehberlik servisleri ve sağlık kuruluşlarından yardım alınmalıdır.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357166"/>
            <a:ext cx="7010400" cy="1649433"/>
          </a:xfrm>
        </p:spPr>
        <p:txBody>
          <a:bodyPr/>
          <a:lstStyle/>
          <a:p>
            <a:pPr algn="ctr"/>
            <a:r>
              <a:rPr lang="tr-TR" sz="3600" dirty="0" smtClean="0">
                <a:solidFill>
                  <a:srgbClr val="6C006C"/>
                </a:solidFill>
                <a:latin typeface="Algerian" pitchFamily="82" charset="0"/>
              </a:rPr>
              <a:t>PSİKO EĞİTİM </a:t>
            </a:r>
            <a:r>
              <a:rPr lang="tr-TR" sz="3600" dirty="0">
                <a:solidFill>
                  <a:srgbClr val="6C006C"/>
                </a:solidFill>
                <a:latin typeface="Algerian" pitchFamily="82" charset="0"/>
              </a:rPr>
              <a:t>PROGRAMININ AMAÇLARI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10" y="2357430"/>
            <a:ext cx="7358114" cy="3962400"/>
          </a:xfrm>
        </p:spPr>
        <p:txBody>
          <a:bodyPr/>
          <a:lstStyle/>
          <a:p>
            <a:r>
              <a:rPr lang="tr-TR" sz="2200" dirty="0" err="1">
                <a:solidFill>
                  <a:srgbClr val="000000"/>
                </a:solidFill>
              </a:rPr>
              <a:t>Travmatik</a:t>
            </a:r>
            <a:r>
              <a:rPr lang="tr-TR" sz="2200" dirty="0">
                <a:solidFill>
                  <a:srgbClr val="000000"/>
                </a:solidFill>
              </a:rPr>
              <a:t>  olayların normal psikolojik etkileri hakkında öğretmenler,ana-babalar ve çocukları bilgilendirmek ve onların bu konuya ilişkin anlayışlarını geliştirmek</a:t>
            </a:r>
            <a:r>
              <a:rPr lang="tr-TR" sz="2200" dirty="0" smtClean="0">
                <a:solidFill>
                  <a:srgbClr val="000000"/>
                </a:solidFill>
              </a:rPr>
              <a:t>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 smtClean="0">
                <a:solidFill>
                  <a:srgbClr val="000000"/>
                </a:solidFill>
              </a:rPr>
              <a:t>Çocuklar,ana-babalar ve öğretmenleri bilgilendirerek,kendi tepkilerini anlama ve paylaşma olanağı vermek,tepkilerinin doğal olduğunu göstermek ve normalleştirmek,</a:t>
            </a:r>
          </a:p>
          <a:p>
            <a:endParaRPr lang="tr-TR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err="1" smtClean="0">
                <a:solidFill>
                  <a:srgbClr val="6C006C"/>
                </a:solidFill>
                <a:latin typeface="Algerian" pitchFamily="82" charset="0"/>
              </a:rPr>
              <a:t>Travmatİk</a:t>
            </a:r>
            <a:r>
              <a:rPr lang="tr-TR" sz="3200" dirty="0" smtClean="0">
                <a:solidFill>
                  <a:srgbClr val="6C006C"/>
                </a:solidFill>
                <a:latin typeface="Algerian" pitchFamily="82" charset="0"/>
              </a:rPr>
              <a:t> </a:t>
            </a:r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Olaylara Karşı Dayanıklı Çocuklar </a:t>
            </a:r>
            <a:r>
              <a:rPr lang="tr-TR" sz="3200" dirty="0" err="1" smtClean="0">
                <a:solidFill>
                  <a:srgbClr val="6C006C"/>
                </a:solidFill>
                <a:latin typeface="Algerian" pitchFamily="82" charset="0"/>
              </a:rPr>
              <a:t>Yetİştİrmek</a:t>
            </a:r>
            <a:r>
              <a:rPr lang="tr-TR" sz="3200" dirty="0" smtClean="0">
                <a:solidFill>
                  <a:srgbClr val="6C006C"/>
                </a:solidFill>
                <a:latin typeface="Algerian" pitchFamily="82" charset="0"/>
              </a:rPr>
              <a:t> </a:t>
            </a:r>
            <a:r>
              <a:rPr lang="tr-TR" sz="3200" dirty="0" err="1" smtClean="0">
                <a:solidFill>
                  <a:srgbClr val="6C006C"/>
                </a:solidFill>
                <a:latin typeface="Algerian" pitchFamily="82" charset="0"/>
              </a:rPr>
              <a:t>İçİn</a:t>
            </a:r>
            <a:r>
              <a:rPr lang="tr-TR" sz="3200" dirty="0" smtClean="0">
                <a:solidFill>
                  <a:srgbClr val="6C006C"/>
                </a:solidFill>
                <a:latin typeface="Algerian" pitchFamily="82" charset="0"/>
              </a:rPr>
              <a:t> </a:t>
            </a:r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Neler </a:t>
            </a:r>
            <a:r>
              <a:rPr lang="tr-TR" sz="3200" dirty="0" err="1" smtClean="0">
                <a:solidFill>
                  <a:srgbClr val="6C006C"/>
                </a:solidFill>
                <a:latin typeface="Algerian" pitchFamily="82" charset="0"/>
              </a:rPr>
              <a:t>Yapılabİlİr</a:t>
            </a:r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?</a:t>
            </a:r>
            <a:r>
              <a:rPr lang="tr-TR" sz="4000" dirty="0">
                <a:solidFill>
                  <a:srgbClr val="6C006C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54"/>
            <a:ext cx="7772400" cy="3929090"/>
          </a:xfrm>
        </p:spPr>
        <p:txBody>
          <a:bodyPr>
            <a:normAutofit/>
          </a:bodyPr>
          <a:lstStyle/>
          <a:p>
            <a:r>
              <a:rPr lang="tr-TR" dirty="0"/>
              <a:t>Çocuğa ait olma, sevilme ve güven duygusu aşılayın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Kendine güven ve öz kontrol duygusunu geliştirin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Tutarlı disiplin uygulayın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Problem çözme ve sosyal becerilerini geliştirin.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571480"/>
            <a:ext cx="7010400" cy="981092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6C006C"/>
                </a:solidFill>
                <a:latin typeface="Algerian" pitchFamily="82" charset="0"/>
              </a:rPr>
              <a:t>TRAVMATİK </a:t>
            </a:r>
            <a:r>
              <a:rPr lang="tr-TR" sz="2400" dirty="0">
                <a:solidFill>
                  <a:srgbClr val="6C006C"/>
                </a:solidFill>
                <a:latin typeface="Algerian" pitchFamily="82" charset="0"/>
              </a:rPr>
              <a:t>BİR OLAYDAN SONRA ÇOCUKLARDA GÖRÜLEN DAVRANIŞ DEĞİŞİKLİKLERİ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2209800"/>
            <a:ext cx="4143404" cy="39624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Daha hareketli,saldırgan ve talep edici olabilirler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Sınıfta ve evde davranış bozukluğu gösterebilirler.</a:t>
            </a:r>
          </a:p>
        </p:txBody>
      </p:sp>
      <p:pic>
        <p:nvPicPr>
          <p:cNvPr id="259076" name="Picture 4" descr="j022779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133600"/>
            <a:ext cx="3048000" cy="3429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990600"/>
            <a:ext cx="4214842" cy="51816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Oyunlara karşı ilgisiz kalabilirler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Bazısı davranışlarında pasif,güvensiz ve bağımlı hale gelerek gerileme davranışı gösterirler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Sessiz,mesafeli ve </a:t>
            </a:r>
            <a:r>
              <a:rPr lang="tr-TR" dirty="0" err="1">
                <a:solidFill>
                  <a:srgbClr val="000000"/>
                </a:solidFill>
              </a:rPr>
              <a:t>depresif</a:t>
            </a:r>
            <a:r>
              <a:rPr lang="tr-TR" dirty="0">
                <a:solidFill>
                  <a:srgbClr val="000000"/>
                </a:solidFill>
              </a:rPr>
              <a:t> olabilirler.</a:t>
            </a:r>
          </a:p>
          <a:p>
            <a:endParaRPr lang="tr-TR" sz="2600" b="1" dirty="0">
              <a:solidFill>
                <a:srgbClr val="000000"/>
              </a:solidFill>
            </a:endParaRPr>
          </a:p>
          <a:p>
            <a:endParaRPr lang="tr-TR" sz="2600" b="1" dirty="0">
              <a:solidFill>
                <a:srgbClr val="000000"/>
              </a:solidFill>
            </a:endParaRPr>
          </a:p>
        </p:txBody>
      </p:sp>
      <p:pic>
        <p:nvPicPr>
          <p:cNvPr id="260100" name="Picture 4" descr="j02627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25" y="1066800"/>
            <a:ext cx="3152775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600200"/>
            <a:ext cx="3429000" cy="5257800"/>
          </a:xfrm>
        </p:spPr>
        <p:txBody>
          <a:bodyPr/>
          <a:lstStyle/>
          <a:p>
            <a:r>
              <a:rPr lang="tr-TR" sz="2600" dirty="0">
                <a:solidFill>
                  <a:srgbClr val="000000"/>
                </a:solidFill>
              </a:rPr>
              <a:t>Okula gitmeyi reddedebilirler</a:t>
            </a:r>
            <a:r>
              <a:rPr lang="tr-TR" sz="2600" dirty="0" smtClean="0">
                <a:solidFill>
                  <a:srgbClr val="000000"/>
                </a:solidFill>
              </a:rPr>
              <a:t>.</a:t>
            </a:r>
          </a:p>
          <a:p>
            <a:endParaRPr lang="tr-TR" sz="2600" dirty="0">
              <a:solidFill>
                <a:srgbClr val="000000"/>
              </a:solidFill>
            </a:endParaRPr>
          </a:p>
          <a:p>
            <a:r>
              <a:rPr lang="tr-TR" sz="2600" dirty="0">
                <a:solidFill>
                  <a:srgbClr val="000000"/>
                </a:solidFill>
              </a:rPr>
              <a:t>Bazıları geceleri altını ıslatmaya başlayabilir.</a:t>
            </a:r>
          </a:p>
          <a:p>
            <a:endParaRPr lang="tr-TR" sz="2600" dirty="0"/>
          </a:p>
        </p:txBody>
      </p:sp>
      <p:pic>
        <p:nvPicPr>
          <p:cNvPr id="261124" name="Picture 4" descr="j03168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066800"/>
            <a:ext cx="3352800" cy="4267200"/>
          </a:xfrm>
          <a:prstGeom prst="rect">
            <a:avLst/>
          </a:prstGeom>
          <a:ln w="88900" cap="sq" cmpd="thickThin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42918"/>
            <a:ext cx="7010400" cy="88108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solidFill>
                  <a:srgbClr val="6C006C"/>
                </a:solidFill>
                <a:latin typeface="Algerian" pitchFamily="82" charset="0"/>
              </a:rPr>
              <a:t>TRAVMADAN SONRA ÇOCUKLARLA İLETİŞİM KURMANIN ÖNEMİ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76400"/>
            <a:ext cx="405768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Çocukların duygularını başkalarına anlatmaları onların acı veren bu yaşantıları daha kolay kabul etmelerine yol açabilir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Yaşantılarını ve duygularını paylaştıklarında kendilerini daha iyi hissederler.</a:t>
            </a:r>
          </a:p>
        </p:txBody>
      </p:sp>
      <p:pic>
        <p:nvPicPr>
          <p:cNvPr id="108549" name="Picture 5" descr="j026268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48" y="1785926"/>
            <a:ext cx="3886200" cy="4038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928670"/>
            <a:ext cx="3429000" cy="51816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Olan bitene ilişkin farklı bir bakış açısı edinebilirler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Başkalarının da benzer tepkilere sahip olduğunu bilmek ve toparlama sürecini başlatır ya da hızlandırır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Gelecekle ilgili daha olumlu bir bakış açısı geliştirebilirler.</a:t>
            </a:r>
          </a:p>
          <a:p>
            <a:pPr>
              <a:buFontTx/>
              <a:buNone/>
            </a:pPr>
            <a:endParaRPr lang="tr-TR" sz="2200" dirty="0"/>
          </a:p>
        </p:txBody>
      </p:sp>
      <p:pic>
        <p:nvPicPr>
          <p:cNvPr id="187399" name="Picture 7" descr="j02629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1066800"/>
            <a:ext cx="3886200" cy="4800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7010400" cy="1311275"/>
          </a:xfrm>
        </p:spPr>
        <p:txBody>
          <a:bodyPr/>
          <a:lstStyle/>
          <a:p>
            <a:pPr algn="ctr"/>
            <a:r>
              <a:rPr lang="tr-TR" sz="2800" dirty="0">
                <a:solidFill>
                  <a:srgbClr val="6C006C"/>
                </a:solidFill>
                <a:latin typeface="Algerian" pitchFamily="82" charset="0"/>
              </a:rPr>
              <a:t>ÇOCUKLAR NEDEN KONUŞMAK İSTEMEZLER?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285992"/>
            <a:ext cx="3786190" cy="3962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</a:rPr>
              <a:t>Çocuklar kendileri ve özel yaşantıları hakkında konuşmaya pek alışık olmayabilirler.</a:t>
            </a:r>
          </a:p>
        </p:txBody>
      </p:sp>
      <p:pic>
        <p:nvPicPr>
          <p:cNvPr id="109575" name="Picture 7" descr="j0262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7686" y="1928802"/>
            <a:ext cx="3962400" cy="3886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357166"/>
            <a:ext cx="7786742" cy="6000792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>
                <a:solidFill>
                  <a:srgbClr val="000000"/>
                </a:solidFill>
              </a:rPr>
              <a:t>Daha önce, bu gibi konularda kendilerini ifade etmek için hiç cesaretlendirilmemiş olabilirler</a:t>
            </a:r>
            <a:r>
              <a:rPr lang="tr-TR" sz="2400" dirty="0" smtClean="0">
                <a:solidFill>
                  <a:srgbClr val="000000"/>
                </a:solidFill>
              </a:rPr>
              <a:t>.</a:t>
            </a:r>
          </a:p>
          <a:p>
            <a:endParaRPr lang="tr-TR" sz="2400" dirty="0">
              <a:solidFill>
                <a:srgbClr val="000000"/>
              </a:solidFill>
            </a:endParaRPr>
          </a:p>
          <a:p>
            <a:r>
              <a:rPr lang="tr-TR" sz="2400" dirty="0">
                <a:solidFill>
                  <a:srgbClr val="000000"/>
                </a:solidFill>
              </a:rPr>
              <a:t>Duygularını tanımlamakta zorlanıyor olabilirler</a:t>
            </a:r>
            <a:r>
              <a:rPr lang="tr-TR" sz="2400" dirty="0" smtClean="0">
                <a:solidFill>
                  <a:srgbClr val="000000"/>
                </a:solidFill>
              </a:rPr>
              <a:t>.</a:t>
            </a:r>
          </a:p>
          <a:p>
            <a:endParaRPr lang="tr-TR" sz="2400" dirty="0">
              <a:solidFill>
                <a:srgbClr val="000000"/>
              </a:solidFill>
            </a:endParaRPr>
          </a:p>
          <a:p>
            <a:r>
              <a:rPr lang="tr-TR" sz="2400" dirty="0" err="1">
                <a:solidFill>
                  <a:srgbClr val="000000"/>
                </a:solidFill>
              </a:rPr>
              <a:t>Travmatik</a:t>
            </a:r>
            <a:r>
              <a:rPr lang="tr-TR" sz="2400" dirty="0">
                <a:solidFill>
                  <a:srgbClr val="000000"/>
                </a:solidFill>
              </a:rPr>
              <a:t> olaydan bahsetmek onlara acı veriyor olabilir</a:t>
            </a:r>
            <a:r>
              <a:rPr lang="tr-TR" sz="2400" dirty="0" smtClean="0">
                <a:solidFill>
                  <a:srgbClr val="000000"/>
                </a:solidFill>
              </a:rPr>
              <a:t>.</a:t>
            </a: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Yetişkinlerden korkuyor veya onlara güvenmiyor olabilirler.</a:t>
            </a: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Yetişkinlerin kendilerini anlamayacaklarını düşünüyor olabilirler.</a:t>
            </a: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Yetişkinleri üzmek ya da endişelendirmek istemiyor olabilirler</a:t>
            </a:r>
            <a:endParaRPr lang="tr-TR" sz="2400" dirty="0">
              <a:solidFill>
                <a:srgbClr val="000000"/>
              </a:solidFill>
            </a:endParaRPr>
          </a:p>
          <a:p>
            <a:endParaRPr lang="tr-TR" sz="2400" b="1" dirty="0">
              <a:solidFill>
                <a:srgbClr val="000000"/>
              </a:solidFill>
            </a:endParaRPr>
          </a:p>
          <a:p>
            <a:endParaRPr lang="tr-TR" sz="24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TRAVMANIN AİLELER ÜZERİNDEKİ ETKİLERİ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57338"/>
            <a:ext cx="8101042" cy="45386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200" dirty="0"/>
              <a:t>Travma aile yapısını ve rollerini değiştirebilir</a:t>
            </a:r>
            <a:r>
              <a:rPr lang="tr-TR" sz="2200" dirty="0" smtClean="0"/>
              <a:t>.</a:t>
            </a:r>
          </a:p>
          <a:p>
            <a:pPr>
              <a:lnSpc>
                <a:spcPct val="80000"/>
              </a:lnSpc>
            </a:pPr>
            <a:endParaRPr lang="tr-TR" sz="2200" dirty="0"/>
          </a:p>
          <a:p>
            <a:pPr>
              <a:lnSpc>
                <a:spcPct val="80000"/>
              </a:lnSpc>
            </a:pPr>
            <a:r>
              <a:rPr lang="tr-TR" sz="2200" dirty="0"/>
              <a:t>Akraba, arkadaş ve komşuların desteğinden uzak kalmaya yol açabilir</a:t>
            </a:r>
            <a:r>
              <a:rPr lang="tr-TR" sz="2200" dirty="0" smtClean="0"/>
              <a:t>.</a:t>
            </a:r>
          </a:p>
          <a:p>
            <a:pPr>
              <a:lnSpc>
                <a:spcPct val="80000"/>
              </a:lnSpc>
            </a:pPr>
            <a:endParaRPr lang="tr-TR" sz="2200" dirty="0"/>
          </a:p>
          <a:p>
            <a:pPr>
              <a:lnSpc>
                <a:spcPct val="80000"/>
              </a:lnSpc>
            </a:pPr>
            <a:r>
              <a:rPr lang="tr-TR" sz="2200" dirty="0"/>
              <a:t>Aile üyeleri kendilerini birbirlerinden uzaklaşmış hissedebilirler</a:t>
            </a:r>
            <a:r>
              <a:rPr lang="tr-TR" sz="2200" dirty="0" smtClean="0"/>
              <a:t>.</a:t>
            </a:r>
          </a:p>
          <a:p>
            <a:pPr>
              <a:lnSpc>
                <a:spcPct val="80000"/>
              </a:lnSpc>
            </a:pPr>
            <a:endParaRPr lang="tr-TR" sz="2200" dirty="0"/>
          </a:p>
          <a:p>
            <a:pPr>
              <a:lnSpc>
                <a:spcPct val="80000"/>
              </a:lnSpc>
            </a:pPr>
            <a:r>
              <a:rPr lang="tr-TR" sz="2200" dirty="0"/>
              <a:t>Aile bireylerinde </a:t>
            </a:r>
            <a:r>
              <a:rPr lang="tr-TR" sz="2200" dirty="0" err="1"/>
              <a:t>travmatik</a:t>
            </a:r>
            <a:r>
              <a:rPr lang="tr-TR" sz="2200" dirty="0"/>
              <a:t> olay hakkında konuşmakta güçlük ve başkalarını üzmemek için konuşmaktan kaçınma görülebilir</a:t>
            </a:r>
            <a:r>
              <a:rPr lang="tr-TR" sz="2200" dirty="0" smtClean="0"/>
              <a:t>.</a:t>
            </a:r>
          </a:p>
          <a:p>
            <a:pPr>
              <a:lnSpc>
                <a:spcPct val="80000"/>
              </a:lnSpc>
            </a:pPr>
            <a:endParaRPr lang="tr-TR" sz="2200" dirty="0"/>
          </a:p>
          <a:p>
            <a:pPr>
              <a:lnSpc>
                <a:spcPct val="80000"/>
              </a:lnSpc>
            </a:pPr>
            <a:r>
              <a:rPr lang="tr-TR" sz="2200" dirty="0"/>
              <a:t>Aile içinde tartışmalar ve aile bireyleri arasında çatışma ortaya çıkabilir</a:t>
            </a:r>
            <a:r>
              <a:rPr lang="tr-TR" sz="2200" dirty="0" smtClean="0"/>
              <a:t>.</a:t>
            </a:r>
            <a:endParaRPr lang="tr-TR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/>
              <a:t>Çocukların güven gereksinimleri artabilir, daha çok ilgi görmek isteyebilirler.</a:t>
            </a:r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Ailenin birlikte olması ve hoş vakit geçirmek için koşullar uygun olmayabilir.</a:t>
            </a:r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Aile bireyleri arasında kayıplarla ilgili yas tutma tutum ve tarzlarındaki farklılıklar ve bunlara bağlı çatışmalar ortaya çıkabilir.</a:t>
            </a:r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Maddi ve manevi kaynakların azalması sorun olabilir.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285860"/>
            <a:ext cx="4429156" cy="5334000"/>
          </a:xfrm>
        </p:spPr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Okul sistemi ile aileler arasında yaşantıların paylaşılmasını sağlamak,böylece iki sistem arasındaki iletişimi kurmak ve </a:t>
            </a:r>
            <a:r>
              <a:rPr lang="tr-TR" dirty="0" smtClean="0">
                <a:solidFill>
                  <a:srgbClr val="000000"/>
                </a:solidFill>
              </a:rPr>
              <a:t>sağlamlaştırmak,</a:t>
            </a: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Olumlu başa çıkma yöntemlerini vurgulayarak bunların gerektiğinde kullanılmalarını sağlamak,</a:t>
            </a:r>
          </a:p>
          <a:p>
            <a:endParaRPr lang="tr-TR" dirty="0">
              <a:solidFill>
                <a:srgbClr val="000000"/>
              </a:solidFill>
            </a:endParaRPr>
          </a:p>
        </p:txBody>
      </p:sp>
      <p:pic>
        <p:nvPicPr>
          <p:cNvPr id="91142" name="Picture 6" descr="j02807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76800" y="990600"/>
            <a:ext cx="3295650" cy="4608513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8604"/>
            <a:ext cx="7010400" cy="1095396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rgbClr val="6C006C"/>
                </a:solidFill>
                <a:latin typeface="Algerian" pitchFamily="82" charset="0"/>
              </a:rPr>
              <a:t>TRAVMATİK OLAYDAN ETKİLENMEYİ BELİRLEYEN ETMENLER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752600"/>
            <a:ext cx="4929222" cy="4419600"/>
          </a:xfrm>
        </p:spPr>
        <p:txBody>
          <a:bodyPr>
            <a:normAutofit/>
          </a:bodyPr>
          <a:lstStyle/>
          <a:p>
            <a:pPr marL="609600" indent="-609600"/>
            <a:r>
              <a:rPr lang="tr-TR" sz="2200" b="1" i="1" u="sng" dirty="0">
                <a:solidFill>
                  <a:srgbClr val="000000"/>
                </a:solidFill>
              </a:rPr>
              <a:t>Aşırı durumlara tanık olma</a:t>
            </a:r>
            <a:r>
              <a:rPr lang="tr-TR" sz="2200" b="1" i="1" dirty="0">
                <a:solidFill>
                  <a:srgbClr val="000000"/>
                </a:solidFill>
              </a:rPr>
              <a:t>:</a:t>
            </a:r>
            <a:r>
              <a:rPr lang="tr-TR" sz="2200" b="1" dirty="0">
                <a:solidFill>
                  <a:srgbClr val="000000"/>
                </a:solidFill>
              </a:rPr>
              <a:t> </a:t>
            </a:r>
            <a:r>
              <a:rPr lang="tr-TR" sz="2200" dirty="0">
                <a:solidFill>
                  <a:srgbClr val="000000"/>
                </a:solidFill>
              </a:rPr>
              <a:t>Kişiler </a:t>
            </a:r>
            <a:r>
              <a:rPr lang="tr-TR" sz="2200" dirty="0" err="1">
                <a:solidFill>
                  <a:srgbClr val="000000"/>
                </a:solidFill>
              </a:rPr>
              <a:t>travmatik</a:t>
            </a:r>
            <a:r>
              <a:rPr lang="tr-TR" sz="2200" dirty="0">
                <a:solidFill>
                  <a:srgbClr val="000000"/>
                </a:solidFill>
              </a:rPr>
              <a:t> olayı bizzat yaşıyorlarsa ya da olayın meydana geldiği yere ne kadar yakınlarsa etkilenme düzeyleri o denli yüksek olmaktadır. </a:t>
            </a:r>
            <a:endParaRPr lang="tr-TR" sz="2200" dirty="0" smtClean="0">
              <a:solidFill>
                <a:srgbClr val="000000"/>
              </a:solidFill>
            </a:endParaRPr>
          </a:p>
          <a:p>
            <a:pPr marL="609600" indent="-609600"/>
            <a:endParaRPr lang="tr-TR" sz="2200" dirty="0" smtClean="0">
              <a:solidFill>
                <a:srgbClr val="000000"/>
              </a:solidFill>
            </a:endParaRPr>
          </a:p>
          <a:p>
            <a:pPr marL="609600" indent="-609600"/>
            <a:r>
              <a:rPr lang="tr-TR" sz="2200" b="1" i="1" u="sng" dirty="0" smtClean="0">
                <a:solidFill>
                  <a:srgbClr val="000000"/>
                </a:solidFill>
              </a:rPr>
              <a:t>Stres yaratan durumlara maruz kalma süresi</a:t>
            </a:r>
            <a:r>
              <a:rPr lang="tr-TR" sz="2200" i="1" dirty="0" smtClean="0">
                <a:solidFill>
                  <a:srgbClr val="000000"/>
                </a:solidFill>
              </a:rPr>
              <a:t>:</a:t>
            </a:r>
            <a:r>
              <a:rPr lang="tr-TR" sz="2200" dirty="0" smtClean="0">
                <a:solidFill>
                  <a:srgbClr val="000000"/>
                </a:solidFill>
              </a:rPr>
              <a:t> Kişiler </a:t>
            </a:r>
            <a:r>
              <a:rPr lang="tr-TR" sz="2200" dirty="0" err="1" smtClean="0">
                <a:solidFill>
                  <a:srgbClr val="000000"/>
                </a:solidFill>
              </a:rPr>
              <a:t>travmatik</a:t>
            </a:r>
            <a:r>
              <a:rPr lang="tr-TR" sz="2200" dirty="0" smtClean="0">
                <a:solidFill>
                  <a:srgbClr val="000000"/>
                </a:solidFill>
              </a:rPr>
              <a:t> olaylara ne kadar uzun süre maruz kalırlarsa o denli çok etkilenmektedirler.</a:t>
            </a:r>
            <a:endParaRPr lang="tr-TR" sz="2200" i="1" dirty="0" smtClean="0">
              <a:solidFill>
                <a:srgbClr val="000000"/>
              </a:solidFill>
            </a:endParaRPr>
          </a:p>
          <a:p>
            <a:pPr marL="609600" indent="-609600"/>
            <a:endParaRPr lang="tr-TR" sz="2200" i="1" dirty="0">
              <a:solidFill>
                <a:srgbClr val="000000"/>
              </a:solidFill>
            </a:endParaRPr>
          </a:p>
        </p:txBody>
      </p:sp>
      <p:pic>
        <p:nvPicPr>
          <p:cNvPr id="8" name="Picture 7" descr="j02849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86380" y="1643050"/>
            <a:ext cx="3071834" cy="3929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571480"/>
            <a:ext cx="7929618" cy="5962656"/>
          </a:xfrm>
        </p:spPr>
        <p:txBody>
          <a:bodyPr>
            <a:normAutofit/>
          </a:bodyPr>
          <a:lstStyle/>
          <a:p>
            <a:r>
              <a:rPr lang="tr-TR" b="1" i="1" u="sng" dirty="0">
                <a:solidFill>
                  <a:srgbClr val="000000"/>
                </a:solidFill>
              </a:rPr>
              <a:t>Yaşamın tehlikede olduğunu düşünme</a:t>
            </a:r>
            <a:r>
              <a:rPr lang="tr-TR" b="1" i="1" dirty="0">
                <a:solidFill>
                  <a:srgbClr val="000000"/>
                </a:solidFill>
              </a:rPr>
              <a:t>: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Kişiler </a:t>
            </a:r>
            <a:r>
              <a:rPr lang="tr-TR" dirty="0" err="1">
                <a:solidFill>
                  <a:srgbClr val="000000"/>
                </a:solidFill>
              </a:rPr>
              <a:t>travmatik</a:t>
            </a:r>
            <a:r>
              <a:rPr lang="tr-TR" dirty="0">
                <a:solidFill>
                  <a:srgbClr val="000000"/>
                </a:solidFill>
              </a:rPr>
              <a:t> olay sırasında öleceklerini düşündüklerinde etkilenme fazla olmaktadır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endParaRPr lang="tr-TR" b="1" i="1" dirty="0" smtClean="0">
              <a:solidFill>
                <a:srgbClr val="000000"/>
              </a:solidFill>
            </a:endParaRPr>
          </a:p>
          <a:p>
            <a:r>
              <a:rPr lang="tr-TR" b="1" i="1" u="sng" dirty="0" smtClean="0">
                <a:solidFill>
                  <a:srgbClr val="000000"/>
                </a:solidFill>
              </a:rPr>
              <a:t>Stresle başa çıkma gücü:</a:t>
            </a:r>
            <a:r>
              <a:rPr lang="tr-TR" b="1" i="1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Kişilerde travma öncesi var olan başa çıkma gücü etkilenme düzeyini azaltmaktadır.</a:t>
            </a:r>
          </a:p>
          <a:p>
            <a:endParaRPr lang="tr-TR" i="1" dirty="0" smtClean="0">
              <a:solidFill>
                <a:srgbClr val="000000"/>
              </a:solidFill>
            </a:endParaRPr>
          </a:p>
          <a:p>
            <a:r>
              <a:rPr lang="tr-TR" b="1" i="1" u="sng" dirty="0" smtClean="0">
                <a:solidFill>
                  <a:srgbClr val="000000"/>
                </a:solidFill>
              </a:rPr>
              <a:t>Sosyal desteğin doğası ve derecesi:</a:t>
            </a:r>
            <a:r>
              <a:rPr lang="tr-TR" b="1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Kişilerin </a:t>
            </a:r>
            <a:r>
              <a:rPr lang="tr-TR" dirty="0" err="1" smtClean="0">
                <a:solidFill>
                  <a:srgbClr val="000000"/>
                </a:solidFill>
              </a:rPr>
              <a:t>travmatik</a:t>
            </a:r>
            <a:r>
              <a:rPr lang="tr-TR" dirty="0" smtClean="0">
                <a:solidFill>
                  <a:srgbClr val="000000"/>
                </a:solidFill>
              </a:rPr>
              <a:t> olay sırasında ve sonrasında yeterli derecede sosyal desteğe sahip olması ve bu desteği alabilecek durumda olması </a:t>
            </a:r>
            <a:r>
              <a:rPr lang="tr-TR" dirty="0" err="1" smtClean="0">
                <a:solidFill>
                  <a:srgbClr val="000000"/>
                </a:solidFill>
              </a:rPr>
              <a:t>travmatik</a:t>
            </a:r>
            <a:r>
              <a:rPr lang="tr-TR" dirty="0" smtClean="0">
                <a:solidFill>
                  <a:srgbClr val="000000"/>
                </a:solidFill>
              </a:rPr>
              <a:t> olaydan etkilenme düzeyini azaltacaktır.</a:t>
            </a:r>
            <a:endParaRPr lang="tr-TR" i="1" dirty="0" smtClean="0">
              <a:solidFill>
                <a:srgbClr val="000000"/>
              </a:solidFill>
            </a:endParaRPr>
          </a:p>
          <a:p>
            <a:endParaRPr lang="tr-TR" i="1" dirty="0" smtClean="0">
              <a:solidFill>
                <a:srgbClr val="000000"/>
              </a:solidFill>
            </a:endParaRPr>
          </a:p>
          <a:p>
            <a:endParaRPr lang="tr-TR" sz="26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6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285860"/>
            <a:ext cx="3914804" cy="5105400"/>
          </a:xfrm>
        </p:spPr>
        <p:txBody>
          <a:bodyPr/>
          <a:lstStyle/>
          <a:p>
            <a:r>
              <a:rPr lang="tr-TR" b="1" i="1" u="sng" dirty="0">
                <a:solidFill>
                  <a:srgbClr val="000000"/>
                </a:solidFill>
              </a:rPr>
              <a:t>Anne-babanın etkilenme düzeyi: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Anne-babaları güçlü olumsuz tepkiler gösteren çocuklar </a:t>
            </a:r>
            <a:r>
              <a:rPr lang="tr-TR" dirty="0" err="1">
                <a:solidFill>
                  <a:srgbClr val="000000"/>
                </a:solidFill>
              </a:rPr>
              <a:t>travmatik</a:t>
            </a:r>
            <a:r>
              <a:rPr lang="tr-TR" dirty="0">
                <a:solidFill>
                  <a:srgbClr val="000000"/>
                </a:solidFill>
              </a:rPr>
              <a:t> olaylardan daha fazla etkileneceklerdir.</a:t>
            </a:r>
          </a:p>
          <a:p>
            <a:endParaRPr lang="tr-TR" sz="2200" dirty="0">
              <a:solidFill>
                <a:srgbClr val="000000"/>
              </a:solidFill>
            </a:endParaRPr>
          </a:p>
        </p:txBody>
      </p:sp>
      <p:pic>
        <p:nvPicPr>
          <p:cNvPr id="120838" name="Picture 6" descr="j03863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1143000"/>
            <a:ext cx="3124200" cy="4038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357166"/>
            <a:ext cx="7010400" cy="1454151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OKULLARIN VE ÖĞRETMENLERİN ROLÜ VE ÖNEMİ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2209800"/>
            <a:ext cx="3981480" cy="39624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</a:rPr>
              <a:t>Okullar afetten sonra yıkılmış veya hasar görmüş olsalar bile, normalliği temsil eden ve eğitim yoluyla normal yaşama geri dönmeyi kolaylaştıran önemli kurumlardır.</a:t>
            </a:r>
          </a:p>
        </p:txBody>
      </p:sp>
      <p:pic>
        <p:nvPicPr>
          <p:cNvPr id="104453" name="Picture 5" descr="j027998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19600" y="1981200"/>
            <a:ext cx="3657600" cy="4114800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500042"/>
            <a:ext cx="3714752" cy="6186494"/>
          </a:xfrm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rgbClr val="000000"/>
                </a:solidFill>
              </a:rPr>
              <a:t>Okulda bulunmak ve etkinliklere katılmak çocukların ihtiyaçlarını daha kolaylıkla iletmelerine yardımcı olur. </a:t>
            </a:r>
            <a:endParaRPr lang="tr-TR" dirty="0" smtClean="0">
              <a:solidFill>
                <a:srgbClr val="000000"/>
              </a:solidFill>
            </a:endParaRP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Çocukların oyun ve diğer okul etkinliklerine katılması, özellikle afet dönemlerinde çok ihtiyaç duydukları, süreklilik, değişmezlik ve normallik hissinin oluşmasına yardımcı olur.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tr-TR" dirty="0">
                <a:solidFill>
                  <a:srgbClr val="000000"/>
                </a:solidFill>
              </a:rPr>
              <a:t>          </a:t>
            </a:r>
          </a:p>
          <a:p>
            <a:endParaRPr lang="tr-TR" sz="2500" b="1" dirty="0">
              <a:solidFill>
                <a:srgbClr val="000000"/>
              </a:solidFill>
            </a:endParaRPr>
          </a:p>
          <a:p>
            <a:endParaRPr lang="tr-TR" sz="2500" b="1" dirty="0">
              <a:solidFill>
                <a:srgbClr val="000000"/>
              </a:solidFill>
            </a:endParaRPr>
          </a:p>
          <a:p>
            <a:endParaRPr lang="tr-TR" sz="2600" dirty="0"/>
          </a:p>
        </p:txBody>
      </p:sp>
      <p:pic>
        <p:nvPicPr>
          <p:cNvPr id="165895" name="Picture 7" descr="j034336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295400"/>
            <a:ext cx="4038600" cy="4191000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990600"/>
            <a:ext cx="3914804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</a:rPr>
              <a:t>Öğretmenler, sadece çocukları eğitmek  ve onlara belirli bilgi ve becerileri öğretmekle kalmazlar, aynı zamanda onların mutlu ve sağlıklı büyümelerine yardımcı olacak bir öğrenme ve gelişme ortamı yaratırlar.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600" dirty="0"/>
          </a:p>
        </p:txBody>
      </p:sp>
      <p:pic>
        <p:nvPicPr>
          <p:cNvPr id="169993" name="Picture 9" descr="j029754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371600"/>
            <a:ext cx="3733800" cy="4343400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214422"/>
            <a:ext cx="4057680" cy="51054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Öğretmenler çocuklarla daha çok birlikte oldukları için, onların ihtiyaçlarını herkesten daha iyi bilir ve gerektiğinde onlara yardım edebilirler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endParaRPr lang="tr-TR" sz="2200" dirty="0" smtClean="0">
              <a:solidFill>
                <a:srgbClr val="000000"/>
              </a:solidFill>
            </a:endParaRPr>
          </a:p>
          <a:p>
            <a:r>
              <a:rPr lang="tr-TR" sz="2200" dirty="0" smtClean="0">
                <a:solidFill>
                  <a:srgbClr val="000000"/>
                </a:solidFill>
              </a:rPr>
              <a:t>Öğretmenlerin yardımıyla daha ileri düzeyde psikolojik yardıma ihtiyacı olan çocuklar belirlenebilir.</a:t>
            </a:r>
          </a:p>
          <a:p>
            <a:endParaRPr lang="tr-TR" sz="24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600" dirty="0"/>
          </a:p>
        </p:txBody>
      </p:sp>
      <p:pic>
        <p:nvPicPr>
          <p:cNvPr id="172039" name="Picture 7" descr="j029212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066800"/>
            <a:ext cx="3657600" cy="3276600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357166"/>
            <a:ext cx="7010400" cy="866796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ÖĞRETMENLERİN KATKISI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447800"/>
            <a:ext cx="4057680" cy="4572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</a:rPr>
              <a:t>Çocukların afetlerin nasıl ve neden olduklarını anlamalarına yardım </a:t>
            </a:r>
            <a:r>
              <a:rPr lang="tr-TR" sz="2400" dirty="0" smtClean="0">
                <a:solidFill>
                  <a:srgbClr val="000000"/>
                </a:solidFill>
              </a:rPr>
              <a:t>ederek</a:t>
            </a:r>
            <a:r>
              <a:rPr lang="tr-TR" dirty="0" smtClean="0">
                <a:solidFill>
                  <a:srgbClr val="000000"/>
                </a:solidFill>
              </a:rPr>
              <a:t>,</a:t>
            </a:r>
            <a:endParaRPr lang="tr-TR" sz="24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</a:rPr>
              <a:t>Travmatik</a:t>
            </a:r>
            <a:r>
              <a:rPr lang="tr-TR" sz="2400" dirty="0">
                <a:solidFill>
                  <a:srgbClr val="000000"/>
                </a:solidFill>
              </a:rPr>
              <a:t> olaylar sonrasında insanların verdiği normal tepkiler hakkında onları </a:t>
            </a:r>
            <a:r>
              <a:rPr lang="tr-TR" sz="2400" dirty="0" smtClean="0">
                <a:solidFill>
                  <a:srgbClr val="000000"/>
                </a:solidFill>
              </a:rPr>
              <a:t>bilgilendirerek,</a:t>
            </a:r>
            <a:endParaRPr lang="tr-TR" sz="2400" dirty="0">
              <a:solidFill>
                <a:srgbClr val="000000"/>
              </a:solidFill>
            </a:endParaRPr>
          </a:p>
        </p:txBody>
      </p:sp>
      <p:pic>
        <p:nvPicPr>
          <p:cNvPr id="106505" name="Picture 9" descr="j018524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371600"/>
            <a:ext cx="38100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990600"/>
            <a:ext cx="4057680" cy="51816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Çocuklarla birlikte onların duygusal olarak iyileşmelerine yardımcı olacak sınıf etkinlikleri </a:t>
            </a:r>
            <a:r>
              <a:rPr lang="tr-TR" sz="2200" dirty="0" smtClean="0">
                <a:solidFill>
                  <a:srgbClr val="000000"/>
                </a:solidFill>
              </a:rPr>
              <a:t>düzenleyerek,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Öğretim etkinliklerini çocukların ihtiyaçlarına göre uyarlayarak ve ihtiyacı olan çocuklara daha fazla eğitim desteği </a:t>
            </a:r>
            <a:r>
              <a:rPr lang="tr-TR" sz="2200" dirty="0" smtClean="0">
                <a:solidFill>
                  <a:srgbClr val="000000"/>
                </a:solidFill>
              </a:rPr>
              <a:t>vererek,</a:t>
            </a:r>
            <a:endParaRPr lang="tr-TR" sz="22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200" dirty="0"/>
          </a:p>
        </p:txBody>
      </p:sp>
      <p:pic>
        <p:nvPicPr>
          <p:cNvPr id="178187" name="Picture 11" descr="j02275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1066800"/>
            <a:ext cx="3657600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295400"/>
            <a:ext cx="4129118" cy="48768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Çocuklar üzerinde özel iletişim teknikleri </a:t>
            </a:r>
            <a:r>
              <a:rPr lang="tr-TR" dirty="0" smtClean="0">
                <a:solidFill>
                  <a:srgbClr val="000000"/>
                </a:solidFill>
              </a:rPr>
              <a:t>kullanarak,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Sınıfta sıcak ve destekleyici bir sosyal ortam </a:t>
            </a:r>
            <a:r>
              <a:rPr lang="tr-TR" dirty="0" smtClean="0">
                <a:solidFill>
                  <a:srgbClr val="000000"/>
                </a:solidFill>
              </a:rPr>
              <a:t>yaratarak,</a:t>
            </a:r>
            <a:endParaRPr lang="tr-TR" dirty="0">
              <a:solidFill>
                <a:srgbClr val="000000"/>
              </a:solidFill>
            </a:endParaRPr>
          </a:p>
        </p:txBody>
      </p:sp>
      <p:pic>
        <p:nvPicPr>
          <p:cNvPr id="107526" name="Picture 6" descr="j034336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685800"/>
            <a:ext cx="3810000" cy="5181600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676400"/>
            <a:ext cx="4429124" cy="5181600"/>
          </a:xfrm>
        </p:spPr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Çocukların tepkilerinin normale dönmesini sağlamaya uygun bir ortam oluşturarak onların öğrenme ve gelişme kapasitelerini arttırmak.</a:t>
            </a:r>
          </a:p>
          <a:p>
            <a:endParaRPr lang="tr-TR" sz="2600" dirty="0"/>
          </a:p>
        </p:txBody>
      </p:sp>
      <p:pic>
        <p:nvPicPr>
          <p:cNvPr id="142343" name="Picture 7" descr="j01786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214422"/>
            <a:ext cx="3657600" cy="4495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990600"/>
            <a:ext cx="3986242" cy="51816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Çocukların kayıplarla, acı veren anılarla ve duygularla başa çıkmalarına yardımcı olacak etkinlikler </a:t>
            </a:r>
            <a:r>
              <a:rPr lang="tr-TR" sz="2200" dirty="0" smtClean="0">
                <a:solidFill>
                  <a:srgbClr val="000000"/>
                </a:solidFill>
              </a:rPr>
              <a:t>düzenleyerek,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Çocukların iyileşme sürecini kolaylaştırmak için okul ve aile arasındaki işbirliğini </a:t>
            </a:r>
            <a:r>
              <a:rPr lang="tr-TR" sz="2200" dirty="0" smtClean="0">
                <a:solidFill>
                  <a:srgbClr val="000000"/>
                </a:solidFill>
              </a:rPr>
              <a:t>güçlendirerek yardımcı olabilirler.</a:t>
            </a:r>
            <a:endParaRPr lang="tr-TR" sz="22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endParaRPr lang="tr-TR" sz="2200" dirty="0"/>
          </a:p>
        </p:txBody>
      </p:sp>
      <p:pic>
        <p:nvPicPr>
          <p:cNvPr id="181259" name="Picture 11" descr="j02274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2" y="857232"/>
            <a:ext cx="36576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357166"/>
            <a:ext cx="7010400" cy="1311275"/>
          </a:xfrm>
        </p:spPr>
        <p:txBody>
          <a:bodyPr/>
          <a:lstStyle/>
          <a:p>
            <a:pPr algn="ctr"/>
            <a:r>
              <a:rPr lang="tr-TR" sz="2800" dirty="0">
                <a:solidFill>
                  <a:srgbClr val="6C006C"/>
                </a:solidFill>
                <a:latin typeface="Algerian" pitchFamily="82" charset="0"/>
              </a:rPr>
              <a:t>İLETİŞİMİN  TEMEL  KURALLARI (YAPILMASI  GEREKENLER)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928802"/>
            <a:ext cx="4057680" cy="424339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Yumuşak bir sesle ve acele etmeden konuşun.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Yeri ve zamanı uygun olduğunda şaka yapın ve gülümseyin.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Göz teması kurun.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Çocukla yüz yüze konuşun, gerekirse ona daha yakın olmak için yere veya yanına oturun.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4714876" y="2357430"/>
            <a:ext cx="3200400" cy="3200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857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142984"/>
            <a:ext cx="5000660" cy="51816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Açık uçlu sorular sorun. Böylece kişi daha fazla şey söyleyebilir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Basit ve anlaşılır bir dil kullanın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Geribildirim verin.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 err="1">
                <a:solidFill>
                  <a:srgbClr val="000000"/>
                </a:solidFill>
              </a:rPr>
              <a:t>Empatik</a:t>
            </a:r>
            <a:r>
              <a:rPr lang="tr-TR" sz="2200" dirty="0">
                <a:solidFill>
                  <a:srgbClr val="000000"/>
                </a:solidFill>
              </a:rPr>
              <a:t>, sabırlı ve kabul edici olun. Bunun için kendinizi karşıdakinin yerine koyup ne düşündüğünü,  neler hissettiğini anlamaya çalışın. </a:t>
            </a:r>
          </a:p>
          <a:p>
            <a:pPr>
              <a:buFontTx/>
              <a:buNone/>
            </a:pPr>
            <a:endParaRPr lang="tr-TR" sz="2200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572132" y="1500174"/>
            <a:ext cx="2819400" cy="3200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85725">
            <a:solidFill>
              <a:schemeClr val="tx1"/>
            </a:solidFill>
            <a:round/>
          </a:ln>
        </p:spPr>
        <p:txBody>
          <a:bodyPr/>
          <a:lstStyle/>
          <a:p>
            <a:endParaRPr lang="tr-TR" sz="26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785794"/>
            <a:ext cx="4857784" cy="53864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Etkileşime önem verin, uygun olduğunda karşınızdaki kişiye dokunun, </a:t>
            </a:r>
            <a:r>
              <a:rPr lang="tr-TR" sz="2200" dirty="0" smtClean="0">
                <a:solidFill>
                  <a:srgbClr val="000000"/>
                </a:solidFill>
              </a:rPr>
              <a:t>omzuna </a:t>
            </a:r>
            <a:r>
              <a:rPr lang="tr-TR" sz="2200" dirty="0">
                <a:solidFill>
                  <a:srgbClr val="000000"/>
                </a:solidFill>
              </a:rPr>
              <a:t>elinizi koyun, gerekirse sarılın.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Dikkatli bir şekilde dinleyin ve dinlediğinizi davranışlarınızla belli edin.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Daha iyi anlamak için sorular sorun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Gerçekçi ve belirli önerilerde bulunun.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429256" y="1500174"/>
            <a:ext cx="3048000" cy="3124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85725">
            <a:solidFill>
              <a:schemeClr val="tx1"/>
            </a:solidFill>
            <a:round/>
          </a:ln>
        </p:spPr>
        <p:txBody>
          <a:bodyPr/>
          <a:lstStyle/>
          <a:p>
            <a:endParaRPr lang="tr-TR" sz="260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0"/>
            <a:ext cx="7010400" cy="1577995"/>
          </a:xfrm>
        </p:spPr>
        <p:txBody>
          <a:bodyPr/>
          <a:lstStyle/>
          <a:p>
            <a:pPr algn="ctr"/>
            <a:r>
              <a:rPr lang="tr-TR" sz="2800" dirty="0">
                <a:solidFill>
                  <a:srgbClr val="6C006C"/>
                </a:solidFill>
                <a:latin typeface="Algerian" pitchFamily="82" charset="0"/>
              </a:rPr>
              <a:t>İLETİŞİMİN TEMEL KURALLARI (YAPILMAMASI GEREKENLER)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928802"/>
            <a:ext cx="4071966" cy="424339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Konuşulanları yarıda kesmeyin.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Yargılamayın ve eleştirmeyin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tr-TR" sz="2200" dirty="0" smtClean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Çok fazla konuşmayın.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>
                <a:solidFill>
                  <a:srgbClr val="000000"/>
                </a:solidFill>
              </a:rPr>
              <a:t>Anlatılanlara gülmeyin ve insanları </a:t>
            </a:r>
            <a:r>
              <a:rPr lang="tr-TR" sz="2200" dirty="0" smtClean="0">
                <a:solidFill>
                  <a:srgbClr val="000000"/>
                </a:solidFill>
              </a:rPr>
              <a:t>utandırmayın.</a:t>
            </a:r>
          </a:p>
          <a:p>
            <a:pPr>
              <a:lnSpc>
                <a:spcPct val="90000"/>
              </a:lnSpc>
              <a:buNone/>
            </a:pPr>
            <a:endParaRPr lang="tr-TR" sz="22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200" dirty="0" smtClean="0">
                <a:solidFill>
                  <a:srgbClr val="000000"/>
                </a:solidFill>
              </a:rPr>
              <a:t>Saldırgan </a:t>
            </a:r>
            <a:r>
              <a:rPr lang="tr-TR" sz="2200" dirty="0">
                <a:solidFill>
                  <a:srgbClr val="000000"/>
                </a:solidFill>
              </a:rPr>
              <a:t>tavırlar  takınmayın. 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4419600" y="2209800"/>
            <a:ext cx="3581400" cy="3429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143000"/>
            <a:ext cx="3986242" cy="5029200"/>
          </a:xfrm>
        </p:spPr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Duygularınızı gizlemeye çalışmayın. (Çok abartılı olmayan bir biçimde duygunuzu gösterebilirsiniz). </a:t>
            </a:r>
            <a:endParaRPr lang="tr-TR" dirty="0" smtClean="0">
              <a:solidFill>
                <a:srgbClr val="000000"/>
              </a:solidFill>
            </a:endParaRP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Zıtlaşmayın ve tartışmayın. </a:t>
            </a:r>
          </a:p>
          <a:p>
            <a:endParaRPr lang="tr-TR" sz="26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429124" y="1714488"/>
            <a:ext cx="3581400" cy="3429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500174"/>
            <a:ext cx="3986242" cy="51054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Kişi veya çocuk çok etkilendiğinde veya ağlamaya başladığında tedirgin olmayın, sakin kalmaya çalışın. </a:t>
            </a:r>
            <a:endParaRPr lang="tr-TR" sz="2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Ne olursa olsun savunmaya geçmeyin, sadece dinleyin.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tr-TR" sz="22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2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429124" y="1714488"/>
            <a:ext cx="3581400" cy="3429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285860"/>
            <a:ext cx="3914804" cy="5105400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000000"/>
                </a:solidFill>
              </a:rPr>
              <a:t>Dinlerken başka şeylerle meşgul olmayın. </a:t>
            </a:r>
            <a:endParaRPr lang="tr-TR" sz="2200" dirty="0" smtClean="0">
              <a:solidFill>
                <a:srgbClr val="000000"/>
              </a:solidFill>
            </a:endParaRP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Çocuğu veya kişiyi, kararlar vermeye veya yorum yapmaya zorlamayın. </a:t>
            </a:r>
            <a:endParaRPr lang="tr-TR" sz="2200" dirty="0" smtClean="0">
              <a:solidFill>
                <a:srgbClr val="000000"/>
              </a:solidFill>
            </a:endParaRPr>
          </a:p>
          <a:p>
            <a:endParaRPr lang="tr-TR" sz="2200" dirty="0">
              <a:solidFill>
                <a:srgbClr val="000000"/>
              </a:solidFill>
            </a:endParaRPr>
          </a:p>
          <a:p>
            <a:r>
              <a:rPr lang="tr-TR" sz="2200" dirty="0">
                <a:solidFill>
                  <a:srgbClr val="000000"/>
                </a:solidFill>
              </a:rPr>
              <a:t>Hiç bir şekilde çocuk veya kişi hakkında yorum yapmayın. 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429124" y="1714488"/>
            <a:ext cx="3581400" cy="3429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6C006C"/>
                </a:solidFill>
                <a:latin typeface="Algerian" pitchFamily="82" charset="0"/>
              </a:rPr>
              <a:t>TRAVMA NEDİR?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7467600" cy="4873752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Hayatın </a:t>
            </a:r>
            <a:r>
              <a:rPr lang="tr-TR" dirty="0"/>
              <a:t>normal akışı sırasında birdenbire ortaya çıkan, yaşamı tehdit edici olayların insanda yarattığı etkiye TRAVMA diyoruz.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096000"/>
          </a:xfrm>
        </p:spPr>
        <p:txBody>
          <a:bodyPr/>
          <a:lstStyle/>
          <a:p>
            <a:pPr>
              <a:buFontTx/>
              <a:buNone/>
            </a:pP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tr-TR" sz="2200" b="1" dirty="0">
                <a:solidFill>
                  <a:srgbClr val="000000"/>
                </a:solidFill>
              </a:rPr>
              <a:t>Trafik kazası   Bir Yakının Kaybı   Şiddet    </a:t>
            </a:r>
            <a:r>
              <a:rPr lang="tr-TR" sz="2200" b="1" dirty="0" smtClean="0">
                <a:solidFill>
                  <a:srgbClr val="000000"/>
                </a:solidFill>
              </a:rPr>
              <a:t>Doğal Afetler                          </a:t>
            </a:r>
            <a:endParaRPr lang="tr-TR" sz="22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tr-TR" b="1" dirty="0">
                <a:solidFill>
                  <a:srgbClr val="000000"/>
                </a:solidFill>
              </a:rPr>
              <a:t>        </a:t>
            </a:r>
            <a:endParaRPr lang="tr-TR" b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tr-TR" b="1" dirty="0" smtClean="0">
                <a:solidFill>
                  <a:srgbClr val="000000"/>
                </a:solidFill>
              </a:rPr>
              <a:t>            Ani </a:t>
            </a:r>
            <a:r>
              <a:rPr lang="tr-TR" b="1" dirty="0">
                <a:solidFill>
                  <a:srgbClr val="000000"/>
                </a:solidFill>
              </a:rPr>
              <a:t>Yaşanan Yaşamı Tehdit Edici Olaylar</a:t>
            </a:r>
          </a:p>
          <a:p>
            <a:pPr>
              <a:buFontTx/>
              <a:buNone/>
            </a:pP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tr-TR" b="1" dirty="0">
                <a:solidFill>
                  <a:srgbClr val="000000"/>
                </a:solidFill>
              </a:rPr>
              <a:t>                                </a:t>
            </a:r>
            <a:r>
              <a:rPr lang="tr-TR" b="1" dirty="0" smtClean="0">
                <a:solidFill>
                  <a:srgbClr val="000000"/>
                </a:solidFill>
              </a:rPr>
              <a:t>    </a:t>
            </a:r>
          </a:p>
          <a:p>
            <a:pPr>
              <a:buFontTx/>
              <a:buNone/>
            </a:pPr>
            <a:endParaRPr lang="tr-TR" b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tr-TR" b="1" dirty="0" smtClean="0">
                <a:solidFill>
                  <a:srgbClr val="000000"/>
                </a:solidFill>
              </a:rPr>
              <a:t>                                      TRAVMA</a:t>
            </a: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600" dirty="0">
              <a:solidFill>
                <a:srgbClr val="000000"/>
              </a:solidFill>
            </a:endParaRP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1142976" y="1142984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3428992" y="1142984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5500694" y="1142984"/>
            <a:ext cx="485775" cy="990600"/>
          </a:xfrm>
          <a:prstGeom prst="downArrow">
            <a:avLst>
              <a:gd name="adj1" fmla="val 50000"/>
              <a:gd name="adj2" fmla="val 509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7143768" y="1142984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4000496" y="3429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3500430" y="5143512"/>
            <a:ext cx="1524000" cy="1219200"/>
          </a:xfrm>
          <a:prstGeom prst="smileyFace">
            <a:avLst>
              <a:gd name="adj" fmla="val -4653"/>
            </a:avLst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0042"/>
            <a:ext cx="7010400" cy="1176358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TRAVMA SONRASI STRES TEPKİLERİ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714488"/>
            <a:ext cx="3643314" cy="4648200"/>
          </a:xfrm>
        </p:spPr>
        <p:txBody>
          <a:bodyPr/>
          <a:lstStyle/>
          <a:p>
            <a:endParaRPr lang="tr-TR" sz="2600" b="1" dirty="0">
              <a:solidFill>
                <a:srgbClr val="F22F0E"/>
              </a:solidFill>
              <a:latin typeface="Papyrus" pitchFamily="66" charset="0"/>
            </a:endParaRPr>
          </a:p>
          <a:p>
            <a:r>
              <a:rPr lang="tr-TR" dirty="0">
                <a:solidFill>
                  <a:srgbClr val="000000"/>
                </a:solidFill>
              </a:rPr>
              <a:t>İstenmeden akla gelen düşünce ve </a:t>
            </a:r>
            <a:r>
              <a:rPr lang="tr-TR" dirty="0" smtClean="0">
                <a:solidFill>
                  <a:srgbClr val="000000"/>
                </a:solidFill>
              </a:rPr>
              <a:t>görüntüler,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Kaçınma,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Fizyolojik </a:t>
            </a:r>
            <a:r>
              <a:rPr lang="tr-TR" dirty="0" smtClean="0">
                <a:solidFill>
                  <a:srgbClr val="000000"/>
                </a:solidFill>
              </a:rPr>
              <a:t>uyarılmışlık,</a:t>
            </a:r>
            <a:endParaRPr lang="tr-TR" dirty="0">
              <a:solidFill>
                <a:srgbClr val="000000"/>
              </a:solidFill>
            </a:endParaRPr>
          </a:p>
        </p:txBody>
      </p:sp>
      <p:pic>
        <p:nvPicPr>
          <p:cNvPr id="95243" name="Picture 11" descr="j02628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4" y="1928802"/>
            <a:ext cx="3733800" cy="3743324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rgbClr val="6C006C"/>
                </a:solidFill>
                <a:latin typeface="Algerian" pitchFamily="82" charset="0"/>
              </a:rPr>
              <a:t>OKUL ÇAĞINDAKİ (7-12 YAŞ) ÇOCUKLARDA TSS TEPKİLERİ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7686700" cy="52149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Okul öncesindeki davranışlara </a:t>
            </a:r>
            <a:r>
              <a:rPr lang="tr-TR" dirty="0" smtClean="0"/>
              <a:t>gerileme,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Okula gitmek </a:t>
            </a:r>
            <a:r>
              <a:rPr lang="tr-TR" dirty="0" smtClean="0"/>
              <a:t>istememe,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Okul başarısının </a:t>
            </a:r>
            <a:r>
              <a:rPr lang="tr-TR" dirty="0" smtClean="0"/>
              <a:t>düşmesi,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Tekrarlanan </a:t>
            </a:r>
            <a:r>
              <a:rPr lang="tr-TR" dirty="0" smtClean="0"/>
              <a:t>oyunlar,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 smtClean="0"/>
              <a:t>Saldırganlık,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 smtClean="0"/>
              <a:t>Gevezelik,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Erkek çocuklarda silaha, savaş oyunlarına ilgi </a:t>
            </a:r>
            <a:r>
              <a:rPr lang="tr-TR" dirty="0" smtClean="0"/>
              <a:t>gösterme,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357166"/>
            <a:ext cx="7467600" cy="6116786"/>
          </a:xfrm>
        </p:spPr>
        <p:txBody>
          <a:bodyPr>
            <a:noAutofit/>
          </a:bodyPr>
          <a:lstStyle/>
          <a:p>
            <a:r>
              <a:rPr lang="tr-TR" sz="2200" dirty="0"/>
              <a:t>Kabuslar, uyku </a:t>
            </a:r>
            <a:r>
              <a:rPr lang="tr-TR" sz="2200" dirty="0" smtClean="0"/>
              <a:t>sorunları,</a:t>
            </a:r>
          </a:p>
          <a:p>
            <a:endParaRPr lang="tr-TR" sz="2200" dirty="0"/>
          </a:p>
          <a:p>
            <a:r>
              <a:rPr lang="tr-TR" sz="2200" dirty="0"/>
              <a:t>Ayrılık </a:t>
            </a:r>
            <a:r>
              <a:rPr lang="tr-TR" sz="2200" dirty="0" smtClean="0"/>
              <a:t>kaygısı,</a:t>
            </a:r>
          </a:p>
          <a:p>
            <a:endParaRPr lang="tr-TR" sz="2200" dirty="0"/>
          </a:p>
          <a:p>
            <a:r>
              <a:rPr lang="tr-TR" sz="2200" dirty="0"/>
              <a:t>Doğal </a:t>
            </a:r>
            <a:r>
              <a:rPr lang="tr-TR" sz="2200" dirty="0" smtClean="0"/>
              <a:t>olaylara( </a:t>
            </a:r>
            <a:r>
              <a:rPr lang="tr-TR" sz="2200" dirty="0"/>
              <a:t>yağmur, rüzgâr vb</a:t>
            </a:r>
            <a:r>
              <a:rPr lang="tr-TR" sz="2200" dirty="0" smtClean="0"/>
              <a:t>.) karşı korku,</a:t>
            </a:r>
          </a:p>
          <a:p>
            <a:endParaRPr lang="tr-TR" sz="2200" dirty="0"/>
          </a:p>
          <a:p>
            <a:r>
              <a:rPr lang="tr-TR" sz="2200" dirty="0"/>
              <a:t>Dikkat ve konuşma </a:t>
            </a:r>
            <a:r>
              <a:rPr lang="tr-TR" sz="2200" dirty="0" smtClean="0"/>
              <a:t>sorunları,</a:t>
            </a:r>
          </a:p>
          <a:p>
            <a:endParaRPr lang="tr-TR" sz="2200" dirty="0"/>
          </a:p>
          <a:p>
            <a:r>
              <a:rPr lang="tr-TR" sz="2200" dirty="0"/>
              <a:t>İsyankar </a:t>
            </a:r>
            <a:r>
              <a:rPr lang="tr-TR" sz="2200" dirty="0" smtClean="0"/>
              <a:t>davranışlar,</a:t>
            </a:r>
          </a:p>
          <a:p>
            <a:endParaRPr lang="tr-TR" sz="2200" dirty="0"/>
          </a:p>
          <a:p>
            <a:r>
              <a:rPr lang="tr-TR" sz="2200" dirty="0"/>
              <a:t>Vücutta </a:t>
            </a:r>
            <a:r>
              <a:rPr lang="tr-TR" sz="2200" dirty="0" smtClean="0"/>
              <a:t>ağrılar,</a:t>
            </a:r>
          </a:p>
          <a:p>
            <a:endParaRPr lang="tr-TR" sz="2200" dirty="0"/>
          </a:p>
          <a:p>
            <a:r>
              <a:rPr lang="tr-TR" sz="2200" dirty="0"/>
              <a:t>Yatak </a:t>
            </a:r>
            <a:r>
              <a:rPr lang="tr-TR" sz="2200" dirty="0" smtClean="0"/>
              <a:t>ıslatma.</a:t>
            </a:r>
            <a:endParaRPr lang="tr-TR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274</TotalTime>
  <Words>1449</Words>
  <Application>Microsoft Office PowerPoint</Application>
  <PresentationFormat>Ekran Gösterisi (4:3)</PresentationFormat>
  <Paragraphs>257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48" baseType="lpstr">
      <vt:lpstr>Cumba</vt:lpstr>
      <vt:lpstr>PSİKOSOSYAL OKUL PROJESİ ÖĞRETMEN EĞİTİMİ</vt:lpstr>
      <vt:lpstr>PSİKO EĞİTİM PROGRAMININ AMAÇLARI</vt:lpstr>
      <vt:lpstr>PowerPoint Sunusu</vt:lpstr>
      <vt:lpstr>PowerPoint Sunusu</vt:lpstr>
      <vt:lpstr>TRAVMA NEDİR?</vt:lpstr>
      <vt:lpstr>PowerPoint Sunusu</vt:lpstr>
      <vt:lpstr>TRAVMA SONRASI STRES TEPKİLERİ</vt:lpstr>
      <vt:lpstr>OKUL ÇAĞINDAKİ (7-12 YAŞ) ÇOCUKLARDA TSS TEPKİLERİ</vt:lpstr>
      <vt:lpstr>PowerPoint Sunusu</vt:lpstr>
      <vt:lpstr>NELER YAPILABİLİR?</vt:lpstr>
      <vt:lpstr>PowerPoint Sunusu</vt:lpstr>
      <vt:lpstr>ERGENLERDE TSS TEPKİLERİ (13-18 YAŞ )</vt:lpstr>
      <vt:lpstr>PowerPoint Sunusu</vt:lpstr>
      <vt:lpstr>NELER YAPILABİLİR?</vt:lpstr>
      <vt:lpstr>PowerPoint Sunusu</vt:lpstr>
      <vt:lpstr> KAYGI VE DEPRESYON TEPKİLERİ</vt:lpstr>
      <vt:lpstr>PowerPoint Sunusu</vt:lpstr>
      <vt:lpstr>PowerPoint Sunusu</vt:lpstr>
      <vt:lpstr>PowerPoint Sunusu</vt:lpstr>
      <vt:lpstr>Travmatİk Olaylara Karşı Dayanıklı Çocuklar Yetİştİrmek İçİn Neler Yapılabİlİr? </vt:lpstr>
      <vt:lpstr>TRAVMATİK BİR OLAYDAN SONRA ÇOCUKLARDA GÖRÜLEN DAVRANIŞ DEĞİŞİKLİKLERİ</vt:lpstr>
      <vt:lpstr>PowerPoint Sunusu</vt:lpstr>
      <vt:lpstr>PowerPoint Sunusu</vt:lpstr>
      <vt:lpstr>TRAVMADAN SONRA ÇOCUKLARLA İLETİŞİM KURMANIN ÖNEMİ</vt:lpstr>
      <vt:lpstr>PowerPoint Sunusu</vt:lpstr>
      <vt:lpstr>ÇOCUKLAR NEDEN KONUŞMAK İSTEMEZLER?</vt:lpstr>
      <vt:lpstr>PowerPoint Sunusu</vt:lpstr>
      <vt:lpstr>TRAVMANIN AİLELER ÜZERİNDEKİ ETKİLERİ</vt:lpstr>
      <vt:lpstr>PowerPoint Sunusu</vt:lpstr>
      <vt:lpstr>TRAVMATİK OLAYDAN ETKİLENMEYİ BELİRLEYEN ETMENLER</vt:lpstr>
      <vt:lpstr>PowerPoint Sunusu</vt:lpstr>
      <vt:lpstr>PowerPoint Sunusu</vt:lpstr>
      <vt:lpstr>OKULLARIN VE ÖĞRETMENLERİN ROLÜ VE ÖNEMİ</vt:lpstr>
      <vt:lpstr>PowerPoint Sunusu</vt:lpstr>
      <vt:lpstr>PowerPoint Sunusu</vt:lpstr>
      <vt:lpstr>PowerPoint Sunusu</vt:lpstr>
      <vt:lpstr>ÖĞRETMENLERİN KATKISI</vt:lpstr>
      <vt:lpstr>PowerPoint Sunusu</vt:lpstr>
      <vt:lpstr>PowerPoint Sunusu</vt:lpstr>
      <vt:lpstr>PowerPoint Sunusu</vt:lpstr>
      <vt:lpstr>İLETİŞİMİN  TEMEL  KURALLARI (YAPILMASI  GEREKENLER)</vt:lpstr>
      <vt:lpstr>PowerPoint Sunusu</vt:lpstr>
      <vt:lpstr>PowerPoint Sunusu</vt:lpstr>
      <vt:lpstr>İLETİŞİMİN TEMEL KURALLARI (YAPILMAMASI GEREKENLER)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YAŞAR</cp:lastModifiedBy>
  <cp:revision>29</cp:revision>
  <dcterms:modified xsi:type="dcterms:W3CDTF">2015-03-08T06:55:01Z</dcterms:modified>
</cp:coreProperties>
</file>